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rlito" panose="020B0604020202020204" charset="0"/>
      <p:regular r:id="rId18"/>
    </p:embeddedFont>
    <p:embeddedFont>
      <p:font typeface="Carlito Bold" panose="020B0604020202020204" charset="0"/>
      <p:regular r:id="rId19"/>
    </p:embeddedFont>
    <p:embeddedFont>
      <p:font typeface="Radley" panose="020B0604020202020204" charset="0"/>
      <p:regular r:id="rId20"/>
    </p:embeddedFont>
    <p:embeddedFont>
      <p:font typeface="Radley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15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sv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5" Type="http://schemas.openxmlformats.org/officeDocument/2006/relationships/hyperlink" Target="https://www.mdpi.com/2073-4441/16/14/2038#:~:text=,time%20through%20a%20variety%20of" TargetMode="External"/><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AutoShape 2"/>
          <p:cNvSpPr/>
          <p:nvPr/>
        </p:nvSpPr>
        <p:spPr>
          <a:xfrm>
            <a:off x="1028700" y="1028700"/>
            <a:ext cx="16230600" cy="0"/>
          </a:xfrm>
          <a:prstGeom prst="line">
            <a:avLst/>
          </a:prstGeom>
          <a:ln w="19050" cap="flat">
            <a:solidFill>
              <a:srgbClr val="000000"/>
            </a:solidFill>
            <a:prstDash val="solid"/>
            <a:headEnd type="none" w="sm" len="sm"/>
            <a:tailEnd type="none" w="sm" len="sm"/>
          </a:ln>
        </p:spPr>
      </p:sp>
      <p:sp>
        <p:nvSpPr>
          <p:cNvPr id="3" name="AutoShape 3"/>
          <p:cNvSpPr/>
          <p:nvPr/>
        </p:nvSpPr>
        <p:spPr>
          <a:xfrm>
            <a:off x="1028700" y="8586508"/>
            <a:ext cx="16230600" cy="0"/>
          </a:xfrm>
          <a:prstGeom prst="line">
            <a:avLst/>
          </a:prstGeom>
          <a:ln w="19050" cap="flat">
            <a:solidFill>
              <a:srgbClr val="000000"/>
            </a:solidFill>
            <a:prstDash val="solid"/>
            <a:headEnd type="none" w="sm" len="sm"/>
            <a:tailEnd type="none" w="sm" len="sm"/>
          </a:ln>
        </p:spPr>
      </p:sp>
      <p:grpSp>
        <p:nvGrpSpPr>
          <p:cNvPr id="4" name="Group 4"/>
          <p:cNvGrpSpPr/>
          <p:nvPr/>
        </p:nvGrpSpPr>
        <p:grpSpPr>
          <a:xfrm>
            <a:off x="1364221" y="3359689"/>
            <a:ext cx="15559559" cy="2820130"/>
            <a:chOff x="0" y="0"/>
            <a:chExt cx="20746078" cy="3760173"/>
          </a:xfrm>
        </p:grpSpPr>
        <p:sp>
          <p:nvSpPr>
            <p:cNvPr id="5" name="TextBox 5"/>
            <p:cNvSpPr txBox="1"/>
            <p:nvPr/>
          </p:nvSpPr>
          <p:spPr>
            <a:xfrm>
              <a:off x="0" y="1020433"/>
              <a:ext cx="20746078" cy="2739741"/>
            </a:xfrm>
            <a:prstGeom prst="rect">
              <a:avLst/>
            </a:prstGeom>
          </p:spPr>
          <p:txBody>
            <a:bodyPr lIns="0" tIns="0" rIns="0" bIns="0" rtlCol="0" anchor="t">
              <a:spAutoFit/>
            </a:bodyPr>
            <a:lstStyle/>
            <a:p>
              <a:pPr marL="0" lvl="0" indent="0" algn="ctr">
                <a:lnSpc>
                  <a:spcPts val="14991"/>
                </a:lnSpc>
              </a:pPr>
              <a:r>
                <a:rPr lang="en-US" sz="14991" u="none" spc="-299">
                  <a:solidFill>
                    <a:srgbClr val="0F180A"/>
                  </a:solidFill>
                  <a:latin typeface="Radley"/>
                  <a:ea typeface="Radley"/>
                  <a:cs typeface="Radley"/>
                  <a:sym typeface="Radley"/>
                </a:rPr>
                <a:t>Digital Twins</a:t>
              </a:r>
            </a:p>
          </p:txBody>
        </p:sp>
        <p:sp>
          <p:nvSpPr>
            <p:cNvPr id="6" name="TextBox 6"/>
            <p:cNvSpPr txBox="1"/>
            <p:nvPr/>
          </p:nvSpPr>
          <p:spPr>
            <a:xfrm>
              <a:off x="2270760" y="85725"/>
              <a:ext cx="16204558" cy="738915"/>
            </a:xfrm>
            <a:prstGeom prst="rect">
              <a:avLst/>
            </a:prstGeom>
          </p:spPr>
          <p:txBody>
            <a:bodyPr lIns="0" tIns="0" rIns="0" bIns="0" rtlCol="0" anchor="t">
              <a:spAutoFit/>
            </a:bodyPr>
            <a:lstStyle/>
            <a:p>
              <a:pPr marL="0" lvl="0" indent="0" algn="ctr">
                <a:lnSpc>
                  <a:spcPts val="4099"/>
                </a:lnSpc>
              </a:pPr>
              <a:r>
                <a:rPr lang="en-US" sz="4099" i="1">
                  <a:solidFill>
                    <a:srgbClr val="0F180A"/>
                  </a:solidFill>
                  <a:latin typeface="Radley Italics"/>
                  <a:ea typeface="Radley Italics"/>
                  <a:cs typeface="Radley Italics"/>
                  <a:sym typeface="Radley Italics"/>
                </a:rPr>
                <a:t>Water Management using</a:t>
              </a:r>
            </a:p>
          </p:txBody>
        </p:sp>
      </p:grpSp>
      <p:sp>
        <p:nvSpPr>
          <p:cNvPr id="7" name="Freeform 7"/>
          <p:cNvSpPr/>
          <p:nvPr/>
        </p:nvSpPr>
        <p:spPr>
          <a:xfrm>
            <a:off x="-1124992" y="1298368"/>
            <a:ext cx="3312942" cy="4114800"/>
          </a:xfrm>
          <a:custGeom>
            <a:avLst/>
            <a:gdLst/>
            <a:ahLst/>
            <a:cxnLst/>
            <a:rect l="l" t="t" r="r" b="b"/>
            <a:pathLst>
              <a:path w="3312942" h="4114800">
                <a:moveTo>
                  <a:pt x="0" y="0"/>
                </a:moveTo>
                <a:lnTo>
                  <a:pt x="3312942" y="0"/>
                </a:lnTo>
                <a:lnTo>
                  <a:pt x="33129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4738543" y="1685642"/>
            <a:ext cx="7315200" cy="1985299"/>
          </a:xfrm>
          <a:custGeom>
            <a:avLst/>
            <a:gdLst/>
            <a:ahLst/>
            <a:cxnLst/>
            <a:rect l="l" t="t" r="r" b="b"/>
            <a:pathLst>
              <a:path w="7315200" h="1985299">
                <a:moveTo>
                  <a:pt x="0" y="0"/>
                </a:moveTo>
                <a:lnTo>
                  <a:pt x="7315200" y="0"/>
                </a:lnTo>
                <a:lnTo>
                  <a:pt x="7315200" y="1985299"/>
                </a:lnTo>
                <a:lnTo>
                  <a:pt x="0" y="1985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4326669" y="6447859"/>
            <a:ext cx="7315200" cy="1985299"/>
          </a:xfrm>
          <a:custGeom>
            <a:avLst/>
            <a:gdLst/>
            <a:ahLst/>
            <a:cxnLst/>
            <a:rect l="l" t="t" r="r" b="b"/>
            <a:pathLst>
              <a:path w="7315200" h="1985299">
                <a:moveTo>
                  <a:pt x="0" y="0"/>
                </a:moveTo>
                <a:lnTo>
                  <a:pt x="7315200" y="0"/>
                </a:lnTo>
                <a:lnTo>
                  <a:pt x="7315200" y="1985298"/>
                </a:lnTo>
                <a:lnTo>
                  <a:pt x="0" y="19852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5075600" y="5653304"/>
            <a:ext cx="7315200" cy="2446369"/>
          </a:xfrm>
          <a:custGeom>
            <a:avLst/>
            <a:gdLst/>
            <a:ahLst/>
            <a:cxnLst/>
            <a:rect l="l" t="t" r="r" b="b"/>
            <a:pathLst>
              <a:path w="7315200" h="2446369">
                <a:moveTo>
                  <a:pt x="0" y="0"/>
                </a:moveTo>
                <a:lnTo>
                  <a:pt x="7315200" y="0"/>
                </a:lnTo>
                <a:lnTo>
                  <a:pt x="7315200" y="2446368"/>
                </a:lnTo>
                <a:lnTo>
                  <a:pt x="0" y="2446368"/>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TextBox 2"/>
          <p:cNvSpPr txBox="1"/>
          <p:nvPr/>
        </p:nvSpPr>
        <p:spPr>
          <a:xfrm>
            <a:off x="142222" y="347662"/>
            <a:ext cx="16786167" cy="9591675"/>
          </a:xfrm>
          <a:prstGeom prst="rect">
            <a:avLst/>
          </a:prstGeom>
        </p:spPr>
        <p:txBody>
          <a:bodyPr lIns="0" tIns="0" rIns="0" bIns="0" rtlCol="0" anchor="t">
            <a:spAutoFit/>
          </a:bodyPr>
          <a:lstStyle/>
          <a:p>
            <a:pPr algn="l">
              <a:lnSpc>
                <a:spcPts val="4003"/>
              </a:lnSpc>
              <a:spcBef>
                <a:spcPct val="0"/>
              </a:spcBef>
            </a:pPr>
            <a:r>
              <a:rPr lang="en-US" sz="3336">
                <a:solidFill>
                  <a:srgbClr val="000000"/>
                </a:solidFill>
                <a:latin typeface="Radley"/>
                <a:ea typeface="Radley"/>
                <a:cs typeface="Radley"/>
                <a:sym typeface="Radley"/>
              </a:rPr>
              <a:t>4. High-Volume Data Handling</a:t>
            </a:r>
          </a:p>
          <a:p>
            <a:pPr marL="720293" lvl="1" indent="-360146" algn="l">
              <a:lnSpc>
                <a:spcPts val="4003"/>
              </a:lnSpc>
              <a:buFont typeface="Arial"/>
              <a:buChar char="•"/>
            </a:pPr>
            <a:r>
              <a:rPr lang="en-US" sz="3336">
                <a:solidFill>
                  <a:srgbClr val="000000"/>
                </a:solidFill>
                <a:latin typeface="Radley"/>
                <a:ea typeface="Radley"/>
                <a:cs typeface="Radley"/>
                <a:sym typeface="Radley"/>
              </a:rPr>
              <a:t>Data too large for personal systems → Use:</a:t>
            </a:r>
          </a:p>
          <a:p>
            <a:pPr marL="720293" lvl="1" indent="-360146" algn="l">
              <a:lnSpc>
                <a:spcPts val="4003"/>
              </a:lnSpc>
              <a:buFont typeface="Arial"/>
              <a:buChar char="•"/>
            </a:pPr>
            <a:r>
              <a:rPr lang="en-US" sz="3336">
                <a:solidFill>
                  <a:srgbClr val="000000"/>
                </a:solidFill>
                <a:latin typeface="Radley"/>
                <a:ea typeface="Radley"/>
                <a:cs typeface="Radley"/>
                <a:sym typeface="Radley"/>
              </a:rPr>
              <a:t>Cloud computing</a:t>
            </a:r>
          </a:p>
          <a:p>
            <a:pPr marL="720293" lvl="1" indent="-360146" algn="l">
              <a:lnSpc>
                <a:spcPts val="4003"/>
              </a:lnSpc>
              <a:buFont typeface="Arial"/>
              <a:buChar char="•"/>
            </a:pPr>
            <a:r>
              <a:rPr lang="en-US" sz="3336">
                <a:solidFill>
                  <a:srgbClr val="000000"/>
                </a:solidFill>
                <a:latin typeface="Radley"/>
                <a:ea typeface="Radley"/>
                <a:cs typeface="Radley"/>
                <a:sym typeface="Radley"/>
              </a:rPr>
              <a:t>Parallel processing (e.g., MapReduce)</a:t>
            </a:r>
          </a:p>
          <a:p>
            <a:pPr algn="l">
              <a:lnSpc>
                <a:spcPts val="4003"/>
              </a:lnSpc>
              <a:spcBef>
                <a:spcPct val="0"/>
              </a:spcBef>
            </a:pPr>
            <a:endParaRPr lang="en-US" sz="3336">
              <a:solidFill>
                <a:srgbClr val="000000"/>
              </a:solidFill>
              <a:latin typeface="Radley"/>
              <a:ea typeface="Radley"/>
              <a:cs typeface="Radley"/>
              <a:sym typeface="Radley"/>
            </a:endParaRPr>
          </a:p>
          <a:p>
            <a:pPr algn="l">
              <a:lnSpc>
                <a:spcPts val="4003"/>
              </a:lnSpc>
              <a:spcBef>
                <a:spcPct val="0"/>
              </a:spcBef>
            </a:pPr>
            <a:r>
              <a:rPr lang="en-US" sz="3336">
                <a:solidFill>
                  <a:srgbClr val="000000"/>
                </a:solidFill>
                <a:latin typeface="Radley"/>
                <a:ea typeface="Radley"/>
                <a:cs typeface="Radley"/>
                <a:sym typeface="Radley"/>
              </a:rPr>
              <a:t>5. Data Mining for Insights</a:t>
            </a:r>
          </a:p>
          <a:p>
            <a:pPr algn="l">
              <a:lnSpc>
                <a:spcPts val="4003"/>
              </a:lnSpc>
              <a:spcBef>
                <a:spcPct val="0"/>
              </a:spcBef>
            </a:pPr>
            <a:r>
              <a:rPr lang="en-US" sz="3336">
                <a:solidFill>
                  <a:srgbClr val="000000"/>
                </a:solidFill>
                <a:latin typeface="Radley"/>
                <a:ea typeface="Radley"/>
                <a:cs typeface="Radley"/>
                <a:sym typeface="Radley"/>
              </a:rPr>
              <a:t>   Uncover system-wide relationships and decision rules using:</a:t>
            </a:r>
          </a:p>
          <a:p>
            <a:pPr marL="720293" lvl="1" indent="-360146" algn="l">
              <a:lnSpc>
                <a:spcPts val="4003"/>
              </a:lnSpc>
              <a:buFont typeface="Arial"/>
              <a:buChar char="•"/>
            </a:pPr>
            <a:r>
              <a:rPr lang="en-US" sz="3336">
                <a:solidFill>
                  <a:srgbClr val="000000"/>
                </a:solidFill>
                <a:latin typeface="Radley"/>
                <a:ea typeface="Radley"/>
                <a:cs typeface="Radley"/>
                <a:sym typeface="Radley"/>
              </a:rPr>
              <a:t>Statistical analysis</a:t>
            </a:r>
          </a:p>
          <a:p>
            <a:pPr marL="720293" lvl="1" indent="-360146" algn="l">
              <a:lnSpc>
                <a:spcPts val="4003"/>
              </a:lnSpc>
              <a:buFont typeface="Arial"/>
              <a:buChar char="•"/>
            </a:pPr>
            <a:r>
              <a:rPr lang="en-US" sz="3336">
                <a:solidFill>
                  <a:srgbClr val="000000"/>
                </a:solidFill>
                <a:latin typeface="Radley"/>
                <a:ea typeface="Radley"/>
                <a:cs typeface="Radley"/>
                <a:sym typeface="Radley"/>
              </a:rPr>
              <a:t>Machine learning</a:t>
            </a:r>
          </a:p>
          <a:p>
            <a:pPr marL="720293" lvl="1" indent="-360146" algn="l">
              <a:lnSpc>
                <a:spcPts val="4003"/>
              </a:lnSpc>
              <a:buFont typeface="Arial"/>
              <a:buChar char="•"/>
            </a:pPr>
            <a:r>
              <a:rPr lang="en-US" sz="3336">
                <a:solidFill>
                  <a:srgbClr val="000000"/>
                </a:solidFill>
                <a:latin typeface="Radley"/>
                <a:ea typeface="Radley"/>
                <a:cs typeface="Radley"/>
                <a:sym typeface="Radley"/>
              </a:rPr>
              <a:t>Pattern recognition</a:t>
            </a:r>
          </a:p>
          <a:p>
            <a:pPr algn="l">
              <a:lnSpc>
                <a:spcPts val="4003"/>
              </a:lnSpc>
              <a:spcBef>
                <a:spcPct val="0"/>
              </a:spcBef>
            </a:pPr>
            <a:r>
              <a:rPr lang="en-US" sz="3336">
                <a:solidFill>
                  <a:srgbClr val="000000"/>
                </a:solidFill>
                <a:latin typeface="Radley"/>
                <a:ea typeface="Radley"/>
                <a:cs typeface="Radley"/>
                <a:sym typeface="Radley"/>
              </a:rPr>
              <a:t>  Applications:</a:t>
            </a:r>
          </a:p>
          <a:p>
            <a:pPr marL="720293" lvl="1" indent="-360146" algn="l">
              <a:lnSpc>
                <a:spcPts val="4003"/>
              </a:lnSpc>
              <a:buFont typeface="Arial"/>
              <a:buChar char="•"/>
            </a:pPr>
            <a:r>
              <a:rPr lang="en-US" sz="3336">
                <a:solidFill>
                  <a:srgbClr val="000000"/>
                </a:solidFill>
                <a:latin typeface="Radley"/>
                <a:ea typeface="Radley"/>
                <a:cs typeface="Radley"/>
                <a:sym typeface="Radley"/>
              </a:rPr>
              <a:t>Predict construction progress</a:t>
            </a:r>
          </a:p>
          <a:p>
            <a:pPr marL="720293" lvl="1" indent="-360146" algn="l">
              <a:lnSpc>
                <a:spcPts val="4003"/>
              </a:lnSpc>
              <a:buFont typeface="Arial"/>
              <a:buChar char="•"/>
            </a:pPr>
            <a:r>
              <a:rPr lang="en-US" sz="3336">
                <a:solidFill>
                  <a:srgbClr val="000000"/>
                </a:solidFill>
                <a:latin typeface="Radley"/>
                <a:ea typeface="Radley"/>
                <a:cs typeface="Radley"/>
                <a:sym typeface="Radley"/>
              </a:rPr>
              <a:t>Analyze hydrology/water quality at scale</a:t>
            </a:r>
          </a:p>
          <a:p>
            <a:pPr marL="720293" lvl="1" indent="-360146" algn="l">
              <a:lnSpc>
                <a:spcPts val="4003"/>
              </a:lnSpc>
              <a:buFont typeface="Arial"/>
              <a:buChar char="•"/>
            </a:pPr>
            <a:r>
              <a:rPr lang="en-US" sz="3336">
                <a:solidFill>
                  <a:srgbClr val="000000"/>
                </a:solidFill>
                <a:latin typeface="Radley"/>
                <a:ea typeface="Radley"/>
                <a:cs typeface="Radley"/>
                <a:sym typeface="Radley"/>
              </a:rPr>
              <a:t>Identify leakage risks</a:t>
            </a:r>
          </a:p>
          <a:p>
            <a:pPr marL="720293" lvl="1" indent="-360146" algn="l">
              <a:lnSpc>
                <a:spcPts val="4003"/>
              </a:lnSpc>
              <a:buFont typeface="Arial"/>
              <a:buChar char="•"/>
            </a:pPr>
            <a:r>
              <a:rPr lang="en-US" sz="3336">
                <a:solidFill>
                  <a:srgbClr val="000000"/>
                </a:solidFill>
                <a:latin typeface="Radley"/>
                <a:ea typeface="Radley"/>
                <a:cs typeface="Radley"/>
                <a:sym typeface="Radley"/>
              </a:rPr>
              <a:t>Optimize energy use and infrastructure planning</a:t>
            </a:r>
          </a:p>
          <a:p>
            <a:pPr algn="l">
              <a:lnSpc>
                <a:spcPts val="4003"/>
              </a:lnSpc>
              <a:spcBef>
                <a:spcPct val="0"/>
              </a:spcBef>
            </a:pPr>
            <a:endParaRPr lang="en-US" sz="3336">
              <a:solidFill>
                <a:srgbClr val="000000"/>
              </a:solidFill>
              <a:latin typeface="Radley"/>
              <a:ea typeface="Radley"/>
              <a:cs typeface="Radley"/>
              <a:sym typeface="Radley"/>
            </a:endParaRPr>
          </a:p>
          <a:p>
            <a:pPr algn="l">
              <a:lnSpc>
                <a:spcPts val="4003"/>
              </a:lnSpc>
              <a:spcBef>
                <a:spcPct val="0"/>
              </a:spcBef>
            </a:pPr>
            <a:r>
              <a:rPr lang="en-US" sz="3336" u="sng">
                <a:solidFill>
                  <a:srgbClr val="000000"/>
                </a:solidFill>
                <a:latin typeface="Radley"/>
                <a:ea typeface="Radley"/>
                <a:cs typeface="Radley"/>
                <a:sym typeface="Radley"/>
              </a:rPr>
              <a:t>Goal:</a:t>
            </a:r>
          </a:p>
          <a:p>
            <a:pPr algn="l">
              <a:lnSpc>
                <a:spcPts val="4003"/>
              </a:lnSpc>
              <a:spcBef>
                <a:spcPct val="0"/>
              </a:spcBef>
            </a:pPr>
            <a:r>
              <a:rPr lang="en-US" sz="3336">
                <a:solidFill>
                  <a:srgbClr val="000000"/>
                </a:solidFill>
                <a:latin typeface="Radley"/>
                <a:ea typeface="Radley"/>
                <a:cs typeface="Radley"/>
                <a:sym typeface="Radley"/>
              </a:rPr>
              <a:t>Enhance model accuracy, reliability, and real-time applicability to support water-related decision-making across campus.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Freeform 2"/>
          <p:cNvSpPr/>
          <p:nvPr/>
        </p:nvSpPr>
        <p:spPr>
          <a:xfrm>
            <a:off x="0" y="791380"/>
            <a:ext cx="18288000" cy="8892540"/>
          </a:xfrm>
          <a:custGeom>
            <a:avLst/>
            <a:gdLst/>
            <a:ahLst/>
            <a:cxnLst/>
            <a:rect l="l" t="t" r="r" b="b"/>
            <a:pathLst>
              <a:path w="18288000" h="8892540">
                <a:moveTo>
                  <a:pt x="0" y="0"/>
                </a:moveTo>
                <a:lnTo>
                  <a:pt x="18288000" y="0"/>
                </a:lnTo>
                <a:lnTo>
                  <a:pt x="18288000" y="8892540"/>
                </a:lnTo>
                <a:lnTo>
                  <a:pt x="0" y="8892540"/>
                </a:lnTo>
                <a:lnTo>
                  <a:pt x="0" y="0"/>
                </a:lnTo>
                <a:close/>
              </a:path>
            </a:pathLst>
          </a:custGeom>
          <a:blipFill>
            <a:blip r:embed="rId2"/>
            <a:stretch>
              <a:fillRect/>
            </a:stretch>
          </a:blipFill>
        </p:spPr>
      </p:sp>
      <p:sp>
        <p:nvSpPr>
          <p:cNvPr id="3" name="TextBox 3"/>
          <p:cNvSpPr txBox="1"/>
          <p:nvPr/>
        </p:nvSpPr>
        <p:spPr>
          <a:xfrm>
            <a:off x="418521" y="-3278"/>
            <a:ext cx="10414048" cy="698191"/>
          </a:xfrm>
          <a:prstGeom prst="rect">
            <a:avLst/>
          </a:prstGeom>
        </p:spPr>
        <p:txBody>
          <a:bodyPr lIns="0" tIns="0" rIns="0" bIns="0" rtlCol="0" anchor="t">
            <a:spAutoFit/>
          </a:bodyPr>
          <a:lstStyle/>
          <a:p>
            <a:pPr algn="ctr">
              <a:lnSpc>
                <a:spcPts val="5103"/>
              </a:lnSpc>
              <a:spcBef>
                <a:spcPct val="0"/>
              </a:spcBef>
            </a:pPr>
            <a:r>
              <a:rPr lang="en-US" sz="3645">
                <a:solidFill>
                  <a:srgbClr val="000000"/>
                </a:solidFill>
                <a:latin typeface="Carlito"/>
                <a:ea typeface="Carlito"/>
                <a:cs typeface="Carlito"/>
                <a:sym typeface="Carlito"/>
              </a:rPr>
              <a:t>Digital twin smart water conservancy full-factor model.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Freeform 2"/>
          <p:cNvSpPr/>
          <p:nvPr/>
        </p:nvSpPr>
        <p:spPr>
          <a:xfrm rot="442618">
            <a:off x="-1886859" y="163145"/>
            <a:ext cx="5345318" cy="2209116"/>
          </a:xfrm>
          <a:custGeom>
            <a:avLst/>
            <a:gdLst/>
            <a:ahLst/>
            <a:cxnLst/>
            <a:rect l="l" t="t" r="r" b="b"/>
            <a:pathLst>
              <a:path w="5345318" h="2209116">
                <a:moveTo>
                  <a:pt x="0" y="0"/>
                </a:moveTo>
                <a:lnTo>
                  <a:pt x="5345318" y="0"/>
                </a:lnTo>
                <a:lnTo>
                  <a:pt x="5345318" y="2209116"/>
                </a:lnTo>
                <a:lnTo>
                  <a:pt x="0" y="220911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4091980" y="-170874"/>
            <a:ext cx="6067409" cy="2399147"/>
          </a:xfrm>
          <a:custGeom>
            <a:avLst/>
            <a:gdLst/>
            <a:ahLst/>
            <a:cxnLst/>
            <a:rect l="l" t="t" r="r" b="b"/>
            <a:pathLst>
              <a:path w="6067409" h="2399147">
                <a:moveTo>
                  <a:pt x="0" y="0"/>
                </a:moveTo>
                <a:lnTo>
                  <a:pt x="6067409" y="0"/>
                </a:lnTo>
                <a:lnTo>
                  <a:pt x="6067409" y="2399148"/>
                </a:lnTo>
                <a:lnTo>
                  <a:pt x="0" y="2399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383501" y="767641"/>
            <a:ext cx="8903137" cy="990600"/>
          </a:xfrm>
          <a:prstGeom prst="rect">
            <a:avLst/>
          </a:prstGeom>
        </p:spPr>
        <p:txBody>
          <a:bodyPr lIns="0" tIns="0" rIns="0" bIns="0" rtlCol="0" anchor="t">
            <a:spAutoFit/>
          </a:bodyPr>
          <a:lstStyle/>
          <a:p>
            <a:pPr algn="ctr">
              <a:lnSpc>
                <a:spcPts val="4730"/>
              </a:lnSpc>
              <a:spcBef>
                <a:spcPct val="0"/>
              </a:spcBef>
            </a:pPr>
            <a:r>
              <a:rPr lang="en-US" sz="3942">
                <a:solidFill>
                  <a:srgbClr val="000000"/>
                </a:solidFill>
                <a:latin typeface="Radley"/>
                <a:ea typeface="Radley"/>
                <a:cs typeface="Radley"/>
                <a:sym typeface="Radley"/>
              </a:rPr>
              <a:t>Virtual–Real Interaction in Digital Twins</a:t>
            </a:r>
          </a:p>
          <a:p>
            <a:pPr algn="ctr">
              <a:lnSpc>
                <a:spcPts val="3050"/>
              </a:lnSpc>
              <a:spcBef>
                <a:spcPct val="0"/>
              </a:spcBef>
            </a:pPr>
            <a:endParaRPr lang="en-US" sz="3942">
              <a:solidFill>
                <a:srgbClr val="000000"/>
              </a:solidFill>
              <a:latin typeface="Radley"/>
              <a:ea typeface="Radley"/>
              <a:cs typeface="Radley"/>
              <a:sym typeface="Radley"/>
            </a:endParaRPr>
          </a:p>
        </p:txBody>
      </p:sp>
      <p:sp>
        <p:nvSpPr>
          <p:cNvPr id="5" name="TextBox 5"/>
          <p:cNvSpPr txBox="1"/>
          <p:nvPr/>
        </p:nvSpPr>
        <p:spPr>
          <a:xfrm>
            <a:off x="0" y="2442507"/>
            <a:ext cx="18288000" cy="6858000"/>
          </a:xfrm>
          <a:prstGeom prst="rect">
            <a:avLst/>
          </a:prstGeom>
        </p:spPr>
        <p:txBody>
          <a:bodyPr lIns="0" tIns="0" rIns="0" bIns="0" rtlCol="0" anchor="t">
            <a:spAutoFit/>
          </a:bodyPr>
          <a:lstStyle/>
          <a:p>
            <a:pPr algn="ctr">
              <a:lnSpc>
                <a:spcPts val="3410"/>
              </a:lnSpc>
              <a:spcBef>
                <a:spcPct val="0"/>
              </a:spcBef>
            </a:pPr>
            <a:r>
              <a:rPr lang="en-US" sz="2842">
                <a:solidFill>
                  <a:srgbClr val="000000"/>
                </a:solidFill>
                <a:latin typeface="Radley"/>
                <a:ea typeface="Radley"/>
                <a:cs typeface="Radley"/>
                <a:sym typeface="Radley"/>
              </a:rPr>
              <a:t>· - Digital twins rely on virtual–real interaction: the virtual model monitors and simulates the physical system, then executes control commands in the real world</a:t>
            </a:r>
          </a:p>
          <a:p>
            <a:pPr algn="ctr">
              <a:lnSpc>
                <a:spcPts val="3410"/>
              </a:lnSpc>
              <a:spcBef>
                <a:spcPct val="0"/>
              </a:spcBef>
            </a:pPr>
            <a:r>
              <a:rPr lang="en-US" sz="2842">
                <a:solidFill>
                  <a:srgbClr val="000000"/>
                </a:solidFill>
                <a:latin typeface="Radley"/>
                <a:ea typeface="Radley"/>
                <a:cs typeface="Radley"/>
                <a:sym typeface="Radley"/>
              </a:rPr>
              <a:t>· </a:t>
            </a:r>
            <a:r>
              <a:rPr lang="en-US" sz="2842" u="sng">
                <a:solidFill>
                  <a:srgbClr val="000000"/>
                </a:solidFill>
                <a:latin typeface="Radley"/>
                <a:ea typeface="Radley"/>
                <a:cs typeface="Radley"/>
                <a:sym typeface="Radley"/>
              </a:rPr>
              <a:t>Types of Interaction</a:t>
            </a:r>
            <a:r>
              <a:rPr lang="en-US" sz="2842">
                <a:solidFill>
                  <a:srgbClr val="000000"/>
                </a:solidFill>
                <a:latin typeface="Radley"/>
                <a:ea typeface="Radley"/>
                <a:cs typeface="Radley"/>
                <a:sym typeface="Radley"/>
              </a:rPr>
              <a:t>:</a:t>
            </a:r>
          </a:p>
          <a:p>
            <a:pPr algn="ctr">
              <a:lnSpc>
                <a:spcPts val="3410"/>
              </a:lnSpc>
              <a:spcBef>
                <a:spcPct val="0"/>
              </a:spcBef>
            </a:pPr>
            <a:r>
              <a:rPr lang="en-US" sz="2842">
                <a:solidFill>
                  <a:srgbClr val="000000"/>
                </a:solidFill>
                <a:latin typeface="Radley"/>
                <a:ea typeface="Radley"/>
                <a:cs typeface="Radley"/>
                <a:sym typeface="Radley"/>
              </a:rPr>
              <a:t>· - Physical–Physical: Devices collaborate and coordinate to perform tasks.</a:t>
            </a:r>
          </a:p>
          <a:p>
            <a:pPr algn="ctr">
              <a:lnSpc>
                <a:spcPts val="3410"/>
              </a:lnSpc>
              <a:spcBef>
                <a:spcPct val="0"/>
              </a:spcBef>
            </a:pPr>
            <a:r>
              <a:rPr lang="en-US" sz="2842">
                <a:solidFill>
                  <a:srgbClr val="000000"/>
                </a:solidFill>
                <a:latin typeface="Radley"/>
                <a:ea typeface="Radley"/>
                <a:cs typeface="Radley"/>
                <a:sym typeface="Radley"/>
              </a:rPr>
              <a:t>· - Virtual–Virtual: Multiple digital models interact in a shared virtual space.</a:t>
            </a:r>
          </a:p>
          <a:p>
            <a:pPr algn="ctr">
              <a:lnSpc>
                <a:spcPts val="3410"/>
              </a:lnSpc>
              <a:spcBef>
                <a:spcPct val="0"/>
              </a:spcBef>
            </a:pPr>
            <a:r>
              <a:rPr lang="en-US" sz="2842">
                <a:solidFill>
                  <a:srgbClr val="000000"/>
                </a:solidFill>
                <a:latin typeface="Radley"/>
                <a:ea typeface="Radley"/>
                <a:cs typeface="Radley"/>
                <a:sym typeface="Radley"/>
              </a:rPr>
              <a:t>                                   · - Physical–Virtual: Two-way synchronization; virtual models adapt based on real-time data and can control physical devices.</a:t>
            </a:r>
          </a:p>
          <a:p>
            <a:pPr algn="ctr">
              <a:lnSpc>
                <a:spcPts val="3410"/>
              </a:lnSpc>
              <a:spcBef>
                <a:spcPct val="0"/>
              </a:spcBef>
            </a:pPr>
            <a:r>
              <a:rPr lang="en-US" sz="2842">
                <a:solidFill>
                  <a:srgbClr val="000000"/>
                </a:solidFill>
                <a:latin typeface="Radley"/>
                <a:ea typeface="Radley"/>
                <a:cs typeface="Radley"/>
                <a:sym typeface="Radley"/>
              </a:rPr>
              <a:t>· </a:t>
            </a:r>
            <a:r>
              <a:rPr lang="en-US" sz="2842" u="sng">
                <a:solidFill>
                  <a:srgbClr val="000000"/>
                </a:solidFill>
                <a:latin typeface="Radley"/>
                <a:ea typeface="Radley"/>
                <a:cs typeface="Radley"/>
                <a:sym typeface="Radley"/>
              </a:rPr>
              <a:t>4D Convergence Framework</a:t>
            </a:r>
            <a:r>
              <a:rPr lang="en-US" sz="2842">
                <a:solidFill>
                  <a:srgbClr val="000000"/>
                </a:solidFill>
                <a:latin typeface="Radley"/>
                <a:ea typeface="Radley"/>
                <a:cs typeface="Radley"/>
                <a:sym typeface="Radley"/>
              </a:rPr>
              <a:t>:</a:t>
            </a:r>
          </a:p>
          <a:p>
            <a:pPr algn="ctr">
              <a:lnSpc>
                <a:spcPts val="3410"/>
              </a:lnSpc>
              <a:spcBef>
                <a:spcPct val="0"/>
              </a:spcBef>
            </a:pPr>
            <a:r>
              <a:rPr lang="en-US" sz="2842">
                <a:solidFill>
                  <a:srgbClr val="000000"/>
                </a:solidFill>
                <a:latin typeface="Radley"/>
                <a:ea typeface="Radley"/>
                <a:cs typeface="Radley"/>
                <a:sym typeface="Radley"/>
              </a:rPr>
              <a:t>· - Physical Convergence: Real-time control of physical devices via IoT protocols.</a:t>
            </a:r>
          </a:p>
          <a:p>
            <a:pPr algn="ctr">
              <a:lnSpc>
                <a:spcPts val="3410"/>
              </a:lnSpc>
              <a:spcBef>
                <a:spcPct val="0"/>
              </a:spcBef>
            </a:pPr>
            <a:r>
              <a:rPr lang="en-US" sz="2842">
                <a:solidFill>
                  <a:srgbClr val="000000"/>
                </a:solidFill>
                <a:latin typeface="Radley"/>
                <a:ea typeface="Radley"/>
                <a:cs typeface="Radley"/>
                <a:sym typeface="Radley"/>
              </a:rPr>
              <a:t>· - Model Convergence: Integration of simulation and predictive models.</a:t>
            </a:r>
          </a:p>
          <a:p>
            <a:pPr algn="ctr">
              <a:lnSpc>
                <a:spcPts val="3410"/>
              </a:lnSpc>
              <a:spcBef>
                <a:spcPct val="0"/>
              </a:spcBef>
            </a:pPr>
            <a:r>
              <a:rPr lang="en-US" sz="2842">
                <a:solidFill>
                  <a:srgbClr val="000000"/>
                </a:solidFill>
                <a:latin typeface="Radley"/>
                <a:ea typeface="Radley"/>
                <a:cs typeface="Radley"/>
                <a:sym typeface="Radley"/>
              </a:rPr>
              <a:t>· - Data Convergence: Real-time fusion of sensor, model, and simulation data.</a:t>
            </a:r>
          </a:p>
          <a:p>
            <a:pPr algn="ctr">
              <a:lnSpc>
                <a:spcPts val="3410"/>
              </a:lnSpc>
              <a:spcBef>
                <a:spcPct val="0"/>
              </a:spcBef>
            </a:pPr>
            <a:r>
              <a:rPr lang="en-US" sz="2842">
                <a:solidFill>
                  <a:srgbClr val="000000"/>
                </a:solidFill>
                <a:latin typeface="Radley"/>
                <a:ea typeface="Radley"/>
                <a:cs typeface="Radley"/>
                <a:sym typeface="Radley"/>
              </a:rPr>
              <a:t>· - Service Convergence: Twin data analytics influence decision-making and operations.</a:t>
            </a:r>
          </a:p>
          <a:p>
            <a:pPr algn="ctr">
              <a:lnSpc>
                <a:spcPts val="3410"/>
              </a:lnSpc>
              <a:spcBef>
                <a:spcPct val="0"/>
              </a:spcBef>
            </a:pPr>
            <a:r>
              <a:rPr lang="en-US" sz="2842">
                <a:solidFill>
                  <a:srgbClr val="000000"/>
                </a:solidFill>
                <a:latin typeface="Radley"/>
                <a:ea typeface="Radley"/>
                <a:cs typeface="Radley"/>
                <a:sym typeface="Radley"/>
              </a:rPr>
              <a:t>·</a:t>
            </a:r>
            <a:r>
              <a:rPr lang="en-US" sz="2842" u="sng">
                <a:solidFill>
                  <a:srgbClr val="000000"/>
                </a:solidFill>
                <a:latin typeface="Radley"/>
                <a:ea typeface="Radley"/>
                <a:cs typeface="Radley"/>
                <a:sym typeface="Radley"/>
              </a:rPr>
              <a:t> Technologies Involved</a:t>
            </a:r>
            <a:r>
              <a:rPr lang="en-US" sz="2842">
                <a:solidFill>
                  <a:srgbClr val="000000"/>
                </a:solidFill>
                <a:latin typeface="Radley"/>
                <a:ea typeface="Radley"/>
                <a:cs typeface="Radley"/>
                <a:sym typeface="Radley"/>
              </a:rPr>
              <a:t>:</a:t>
            </a:r>
          </a:p>
          <a:p>
            <a:pPr algn="ctr">
              <a:lnSpc>
                <a:spcPts val="3410"/>
              </a:lnSpc>
              <a:spcBef>
                <a:spcPct val="0"/>
              </a:spcBef>
            </a:pPr>
            <a:r>
              <a:rPr lang="en-US" sz="2842">
                <a:solidFill>
                  <a:srgbClr val="000000"/>
                </a:solidFill>
                <a:latin typeface="Radley"/>
                <a:ea typeface="Radley"/>
                <a:cs typeface="Radley"/>
                <a:sym typeface="Radley"/>
              </a:rPr>
              <a:t>· - Intelligent sensing, distributed control, real-time data fusion, human-computer interaction.</a:t>
            </a:r>
          </a:p>
          <a:p>
            <a:pPr algn="ctr">
              <a:lnSpc>
                <a:spcPts val="3410"/>
              </a:lnSpc>
              <a:spcBef>
                <a:spcPct val="0"/>
              </a:spcBef>
            </a:pPr>
            <a:r>
              <a:rPr lang="en-US" sz="2842">
                <a:solidFill>
                  <a:srgbClr val="000000"/>
                </a:solidFill>
                <a:latin typeface="Radley"/>
                <a:ea typeface="Radley"/>
                <a:cs typeface="Radley"/>
                <a:sym typeface="Radley"/>
              </a:rPr>
              <a:t>· </a:t>
            </a:r>
            <a:r>
              <a:rPr lang="en-US" sz="2842" u="sng">
                <a:solidFill>
                  <a:srgbClr val="000000"/>
                </a:solidFill>
                <a:latin typeface="Radley"/>
                <a:ea typeface="Radley"/>
                <a:cs typeface="Radley"/>
                <a:sym typeface="Radley"/>
              </a:rPr>
              <a:t>Goal</a:t>
            </a:r>
            <a:r>
              <a:rPr lang="en-US" sz="2842">
                <a:solidFill>
                  <a:srgbClr val="000000"/>
                </a:solidFill>
                <a:latin typeface="Radley"/>
                <a:ea typeface="Radley"/>
                <a:cs typeface="Radley"/>
                <a:sym typeface="Radley"/>
              </a:rPr>
              <a:t>:</a:t>
            </a:r>
          </a:p>
          <a:p>
            <a:pPr algn="ctr">
              <a:lnSpc>
                <a:spcPts val="3410"/>
              </a:lnSpc>
              <a:spcBef>
                <a:spcPct val="0"/>
              </a:spcBef>
            </a:pPr>
            <a:r>
              <a:rPr lang="en-US" sz="2842">
                <a:solidFill>
                  <a:srgbClr val="000000"/>
                </a:solidFill>
                <a:latin typeface="Radley"/>
                <a:ea typeface="Radley"/>
                <a:cs typeface="Radley"/>
                <a:sym typeface="Radley"/>
              </a:rPr>
              <a:t>· - Achieve intelligent, flexible, and autonomous control in smart water systems.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TextBox 2"/>
          <p:cNvSpPr txBox="1"/>
          <p:nvPr/>
        </p:nvSpPr>
        <p:spPr>
          <a:xfrm>
            <a:off x="-274074" y="485775"/>
            <a:ext cx="18562074" cy="9525000"/>
          </a:xfrm>
          <a:prstGeom prst="rect">
            <a:avLst/>
          </a:prstGeom>
        </p:spPr>
        <p:txBody>
          <a:bodyPr lIns="0" tIns="0" rIns="0" bIns="0" rtlCol="0" anchor="t">
            <a:spAutoFit/>
          </a:bodyPr>
          <a:lstStyle/>
          <a:p>
            <a:pPr algn="ctr">
              <a:lnSpc>
                <a:spcPts val="4660"/>
              </a:lnSpc>
              <a:spcBef>
                <a:spcPct val="0"/>
              </a:spcBef>
            </a:pPr>
            <a:r>
              <a:rPr lang="en-US" sz="3883">
                <a:solidFill>
                  <a:srgbClr val="000000"/>
                </a:solidFill>
                <a:latin typeface="Radley"/>
                <a:ea typeface="Radley"/>
                <a:cs typeface="Radley"/>
                <a:sym typeface="Radley"/>
              </a:rPr>
              <a:t>Digital Twin Water Conservancy: Service Applications</a:t>
            </a:r>
          </a:p>
          <a:p>
            <a:pPr algn="ctr">
              <a:lnSpc>
                <a:spcPts val="4660"/>
              </a:lnSpc>
              <a:spcBef>
                <a:spcPct val="0"/>
              </a:spcBef>
            </a:pPr>
            <a:endParaRPr lang="en-US" sz="3883">
              <a:solidFill>
                <a:srgbClr val="000000"/>
              </a:solidFill>
              <a:latin typeface="Radley"/>
              <a:ea typeface="Radley"/>
              <a:cs typeface="Radley"/>
              <a:sym typeface="Radley"/>
            </a:endParaRPr>
          </a:p>
          <a:p>
            <a:pPr algn="ctr">
              <a:lnSpc>
                <a:spcPts val="4485"/>
              </a:lnSpc>
              <a:spcBef>
                <a:spcPct val="0"/>
              </a:spcBef>
            </a:pPr>
            <a:r>
              <a:rPr lang="en-US" sz="3738">
                <a:solidFill>
                  <a:srgbClr val="000000"/>
                </a:solidFill>
                <a:latin typeface="Radley"/>
                <a:ea typeface="Radley"/>
                <a:cs typeface="Radley"/>
                <a:sym typeface="Radley"/>
              </a:rPr>
              <a:t>· </a:t>
            </a:r>
            <a:r>
              <a:rPr lang="en-US" sz="3738" u="sng">
                <a:solidFill>
                  <a:srgbClr val="000000"/>
                </a:solidFill>
                <a:latin typeface="Radley"/>
                <a:ea typeface="Radley"/>
                <a:cs typeface="Radley"/>
                <a:sym typeface="Radley"/>
              </a:rPr>
              <a:t>Purpose</a:t>
            </a:r>
            <a:r>
              <a:rPr lang="en-US" sz="3738">
                <a:solidFill>
                  <a:srgbClr val="000000"/>
                </a:solidFill>
                <a:latin typeface="Radley"/>
                <a:ea typeface="Radley"/>
                <a:cs typeface="Radley"/>
                <a:sym typeface="Radley"/>
              </a:rPr>
              <a:t>:</a:t>
            </a:r>
          </a:p>
          <a:p>
            <a:pPr algn="ctr">
              <a:lnSpc>
                <a:spcPts val="3165"/>
              </a:lnSpc>
              <a:spcBef>
                <a:spcPct val="0"/>
              </a:spcBef>
            </a:pPr>
            <a:r>
              <a:rPr lang="en-US" sz="2638">
                <a:solidFill>
                  <a:srgbClr val="000000"/>
                </a:solidFill>
                <a:latin typeface="Radley"/>
                <a:ea typeface="Radley"/>
                <a:cs typeface="Radley"/>
                <a:sym typeface="Radley"/>
              </a:rPr>
              <a:t>· - Enable smarter water management through data-driven, scenario-specific applications.</a:t>
            </a:r>
          </a:p>
          <a:p>
            <a:pPr algn="ctr">
              <a:lnSpc>
                <a:spcPts val="3165"/>
              </a:lnSpc>
              <a:spcBef>
                <a:spcPct val="0"/>
              </a:spcBef>
            </a:pPr>
            <a:r>
              <a:rPr lang="en-US" sz="2638">
                <a:solidFill>
                  <a:srgbClr val="000000"/>
                </a:solidFill>
                <a:latin typeface="Radley"/>
                <a:ea typeface="Radley"/>
                <a:cs typeface="Radley"/>
                <a:sym typeface="Radley"/>
              </a:rPr>
              <a:t>· </a:t>
            </a:r>
            <a:r>
              <a:rPr lang="en-US" sz="2638" u="sng">
                <a:solidFill>
                  <a:srgbClr val="000000"/>
                </a:solidFill>
                <a:latin typeface="Radley"/>
                <a:ea typeface="Radley"/>
                <a:cs typeface="Radley"/>
                <a:sym typeface="Radley"/>
              </a:rPr>
              <a:t>Key Applications</a:t>
            </a:r>
            <a:r>
              <a:rPr lang="en-US" sz="2638">
                <a:solidFill>
                  <a:srgbClr val="000000"/>
                </a:solidFill>
                <a:latin typeface="Radley"/>
                <a:ea typeface="Radley"/>
                <a:cs typeface="Radley"/>
                <a:sym typeface="Radley"/>
              </a:rPr>
              <a:t>:</a:t>
            </a:r>
          </a:p>
          <a:p>
            <a:pPr algn="ctr">
              <a:lnSpc>
                <a:spcPts val="4005"/>
              </a:lnSpc>
              <a:spcBef>
                <a:spcPct val="0"/>
              </a:spcBef>
            </a:pPr>
            <a:r>
              <a:rPr lang="en-US" sz="3338">
                <a:solidFill>
                  <a:srgbClr val="000000"/>
                </a:solidFill>
                <a:latin typeface="Radley"/>
                <a:ea typeface="Radley"/>
                <a:cs typeface="Radley"/>
                <a:sym typeface="Radley"/>
              </a:rPr>
              <a:t>1. Water Resource Management &amp; Allocation</a:t>
            </a:r>
          </a:p>
          <a:p>
            <a:pPr algn="ctr">
              <a:lnSpc>
                <a:spcPts val="3165"/>
              </a:lnSpc>
              <a:spcBef>
                <a:spcPct val="0"/>
              </a:spcBef>
            </a:pPr>
            <a:r>
              <a:rPr lang="en-US" sz="2638">
                <a:solidFill>
                  <a:srgbClr val="000000"/>
                </a:solidFill>
                <a:latin typeface="Radley"/>
                <a:ea typeface="Radley"/>
                <a:cs typeface="Radley"/>
                <a:sym typeface="Radley"/>
              </a:rPr>
              <a:t>                                                · - Optimize pressure valves, detect leaks using digital twin models.</a:t>
            </a:r>
          </a:p>
          <a:p>
            <a:pPr algn="ctr">
              <a:lnSpc>
                <a:spcPts val="3165"/>
              </a:lnSpc>
              <a:spcBef>
                <a:spcPct val="0"/>
              </a:spcBef>
            </a:pPr>
            <a:r>
              <a:rPr lang="en-US" sz="2638">
                <a:solidFill>
                  <a:srgbClr val="000000"/>
                </a:solidFill>
                <a:latin typeface="Radley"/>
                <a:ea typeface="Radley"/>
                <a:cs typeface="Radley"/>
                <a:sym typeface="Radley"/>
              </a:rPr>
              <a:t>       · - Boost water efficiency and energy savings.</a:t>
            </a:r>
          </a:p>
          <a:p>
            <a:pPr algn="ctr">
              <a:lnSpc>
                <a:spcPts val="3165"/>
              </a:lnSpc>
              <a:spcBef>
                <a:spcPct val="0"/>
              </a:spcBef>
            </a:pPr>
            <a:endParaRPr lang="en-US" sz="2638">
              <a:solidFill>
                <a:srgbClr val="000000"/>
              </a:solidFill>
              <a:latin typeface="Radley"/>
              <a:ea typeface="Radley"/>
              <a:cs typeface="Radley"/>
              <a:sym typeface="Radley"/>
            </a:endParaRPr>
          </a:p>
          <a:p>
            <a:pPr algn="ctr">
              <a:lnSpc>
                <a:spcPts val="4485"/>
              </a:lnSpc>
              <a:spcBef>
                <a:spcPct val="0"/>
              </a:spcBef>
            </a:pPr>
            <a:r>
              <a:rPr lang="en-US" sz="3738">
                <a:solidFill>
                  <a:srgbClr val="000000"/>
                </a:solidFill>
                <a:latin typeface="Radley"/>
                <a:ea typeface="Radley"/>
                <a:cs typeface="Radley"/>
                <a:sym typeface="Radley"/>
              </a:rPr>
              <a:t> 2. Early Warning Systems</a:t>
            </a:r>
          </a:p>
          <a:p>
            <a:pPr algn="ctr">
              <a:lnSpc>
                <a:spcPts val="3165"/>
              </a:lnSpc>
              <a:spcBef>
                <a:spcPct val="0"/>
              </a:spcBef>
            </a:pPr>
            <a:r>
              <a:rPr lang="en-US" sz="2638">
                <a:solidFill>
                  <a:srgbClr val="000000"/>
                </a:solidFill>
                <a:latin typeface="Radley"/>
                <a:ea typeface="Radley"/>
                <a:cs typeface="Radley"/>
                <a:sym typeface="Radley"/>
              </a:rPr>
              <a:t>· - Use machine learning + real-time data to dynamically adjust stormwater infrastructure.</a:t>
            </a:r>
          </a:p>
          <a:p>
            <a:pPr algn="ctr">
              <a:lnSpc>
                <a:spcPts val="3165"/>
              </a:lnSpc>
              <a:spcBef>
                <a:spcPct val="0"/>
              </a:spcBef>
            </a:pPr>
            <a:r>
              <a:rPr lang="en-US" sz="2638">
                <a:solidFill>
                  <a:srgbClr val="000000"/>
                </a:solidFill>
                <a:latin typeface="Radley"/>
                <a:ea typeface="Radley"/>
                <a:cs typeface="Radley"/>
                <a:sym typeface="Radley"/>
              </a:rPr>
              <a:t>· - Simulate floods, forecast emergencies, and plan responses (e.g., Digital Twin Yangtze River).</a:t>
            </a:r>
          </a:p>
          <a:p>
            <a:pPr algn="ctr">
              <a:lnSpc>
                <a:spcPts val="3165"/>
              </a:lnSpc>
              <a:spcBef>
                <a:spcPct val="0"/>
              </a:spcBef>
            </a:pPr>
            <a:endParaRPr lang="en-US" sz="2638">
              <a:solidFill>
                <a:srgbClr val="000000"/>
              </a:solidFill>
              <a:latin typeface="Radley"/>
              <a:ea typeface="Radley"/>
              <a:cs typeface="Radley"/>
              <a:sym typeface="Radley"/>
            </a:endParaRPr>
          </a:p>
          <a:p>
            <a:pPr algn="ctr">
              <a:lnSpc>
                <a:spcPts val="4485"/>
              </a:lnSpc>
              <a:spcBef>
                <a:spcPct val="0"/>
              </a:spcBef>
            </a:pPr>
            <a:r>
              <a:rPr lang="en-US" sz="3738">
                <a:solidFill>
                  <a:srgbClr val="000000"/>
                </a:solidFill>
                <a:latin typeface="Radley"/>
                <a:ea typeface="Radley"/>
                <a:cs typeface="Radley"/>
                <a:sym typeface="Radley"/>
              </a:rPr>
              <a:t>3. Decision Support</a:t>
            </a:r>
          </a:p>
          <a:p>
            <a:pPr algn="ctr">
              <a:lnSpc>
                <a:spcPts val="3165"/>
              </a:lnSpc>
              <a:spcBef>
                <a:spcPct val="0"/>
              </a:spcBef>
            </a:pPr>
            <a:r>
              <a:rPr lang="en-US" sz="2638">
                <a:solidFill>
                  <a:srgbClr val="000000"/>
                </a:solidFill>
                <a:latin typeface="Radley"/>
                <a:ea typeface="Radley"/>
                <a:cs typeface="Radley"/>
                <a:sym typeface="Radley"/>
              </a:rPr>
              <a:t>· - Track pollutants, assess risks, manage urban/natural drainage systems.</a:t>
            </a:r>
          </a:p>
          <a:p>
            <a:pPr algn="ctr">
              <a:lnSpc>
                <a:spcPts val="3165"/>
              </a:lnSpc>
              <a:spcBef>
                <a:spcPct val="0"/>
              </a:spcBef>
            </a:pPr>
            <a:r>
              <a:rPr lang="en-US" sz="2638">
                <a:solidFill>
                  <a:srgbClr val="000000"/>
                </a:solidFill>
                <a:latin typeface="Radley"/>
                <a:ea typeface="Radley"/>
                <a:cs typeface="Radley"/>
                <a:sym typeface="Radley"/>
              </a:rPr>
              <a:t>· - Aid policymakers via real-time simulations and immersive 3D models.</a:t>
            </a:r>
          </a:p>
          <a:p>
            <a:pPr algn="ctr">
              <a:lnSpc>
                <a:spcPts val="3165"/>
              </a:lnSpc>
              <a:spcBef>
                <a:spcPct val="0"/>
              </a:spcBef>
            </a:pPr>
            <a:endParaRPr lang="en-US" sz="2638">
              <a:solidFill>
                <a:srgbClr val="000000"/>
              </a:solidFill>
              <a:latin typeface="Radley"/>
              <a:ea typeface="Radley"/>
              <a:cs typeface="Radley"/>
              <a:sym typeface="Radley"/>
            </a:endParaRPr>
          </a:p>
          <a:p>
            <a:pPr algn="ctr">
              <a:lnSpc>
                <a:spcPts val="4365"/>
              </a:lnSpc>
              <a:spcBef>
                <a:spcPct val="0"/>
              </a:spcBef>
            </a:pPr>
            <a:r>
              <a:rPr lang="en-US" sz="3638">
                <a:solidFill>
                  <a:srgbClr val="000000"/>
                </a:solidFill>
                <a:latin typeface="Radley"/>
                <a:ea typeface="Radley"/>
                <a:cs typeface="Radley"/>
                <a:sym typeface="Radley"/>
              </a:rPr>
              <a:t> 4. Operation &amp; Maintenance of Projects</a:t>
            </a:r>
          </a:p>
          <a:p>
            <a:pPr algn="ctr">
              <a:lnSpc>
                <a:spcPts val="3165"/>
              </a:lnSpc>
              <a:spcBef>
                <a:spcPct val="0"/>
              </a:spcBef>
            </a:pPr>
            <a:r>
              <a:rPr lang="en-US" sz="2638">
                <a:solidFill>
                  <a:srgbClr val="000000"/>
                </a:solidFill>
                <a:latin typeface="Radley"/>
                <a:ea typeface="Radley"/>
                <a:cs typeface="Radley"/>
                <a:sym typeface="Radley"/>
              </a:rPr>
              <a:t>· - Monitor equipment status using sensors.</a:t>
            </a:r>
          </a:p>
          <a:p>
            <a:pPr algn="ctr">
              <a:lnSpc>
                <a:spcPts val="3165"/>
              </a:lnSpc>
              <a:spcBef>
                <a:spcPct val="0"/>
              </a:spcBef>
            </a:pPr>
            <a:r>
              <a:rPr lang="en-US" sz="2638">
                <a:solidFill>
                  <a:srgbClr val="000000"/>
                </a:solidFill>
                <a:latin typeface="Radley"/>
                <a:ea typeface="Radley"/>
                <a:cs typeface="Radley"/>
                <a:sym typeface="Radley"/>
              </a:rPr>
              <a:t>· - Enable intelligent, automated, and reliable O&amp;M services.</a:t>
            </a:r>
          </a:p>
          <a:p>
            <a:pPr algn="ctr">
              <a:lnSpc>
                <a:spcPts val="3165"/>
              </a:lnSpc>
              <a:spcBef>
                <a:spcPct val="0"/>
              </a:spcBef>
            </a:pPr>
            <a:r>
              <a:rPr lang="en-US" sz="2638">
                <a:solidFill>
                  <a:srgbClr val="000000"/>
                </a:solidFill>
                <a:latin typeface="Radley"/>
                <a:ea typeface="Radley"/>
                <a:cs typeface="Radley"/>
                <a:sym typeface="Radley"/>
              </a:rPr>
              <a:t>· - Example: Digital twin dam platforms combining AI, UAVs, GIS, and surveillance for watershed and flood management.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TextBox 2"/>
          <p:cNvSpPr txBox="1"/>
          <p:nvPr/>
        </p:nvSpPr>
        <p:spPr>
          <a:xfrm>
            <a:off x="-162716" y="9525"/>
            <a:ext cx="18450716" cy="10020300"/>
          </a:xfrm>
          <a:prstGeom prst="rect">
            <a:avLst/>
          </a:prstGeom>
        </p:spPr>
        <p:txBody>
          <a:bodyPr lIns="0" tIns="0" rIns="0" bIns="0" rtlCol="0" anchor="t">
            <a:spAutoFit/>
          </a:bodyPr>
          <a:lstStyle/>
          <a:p>
            <a:pPr algn="ctr">
              <a:lnSpc>
                <a:spcPts val="4858"/>
              </a:lnSpc>
              <a:spcBef>
                <a:spcPct val="0"/>
              </a:spcBef>
            </a:pPr>
            <a:r>
              <a:rPr lang="en-US" sz="4048">
                <a:solidFill>
                  <a:srgbClr val="000000"/>
                </a:solidFill>
                <a:latin typeface="Radley"/>
                <a:ea typeface="Radley"/>
                <a:cs typeface="Radley"/>
                <a:sym typeface="Radley"/>
              </a:rPr>
              <a:t>Campus Implementation Framework</a:t>
            </a:r>
          </a:p>
          <a:p>
            <a:pPr algn="ctr">
              <a:lnSpc>
                <a:spcPts val="3288"/>
              </a:lnSpc>
              <a:spcBef>
                <a:spcPct val="0"/>
              </a:spcBef>
            </a:pPr>
            <a:r>
              <a:rPr lang="en-US" sz="2740">
                <a:solidFill>
                  <a:srgbClr val="000000"/>
                </a:solidFill>
                <a:latin typeface="Radley"/>
                <a:ea typeface="Radley"/>
                <a:cs typeface="Radley"/>
                <a:sym typeface="Radley"/>
              </a:rPr>
              <a:t>· Architecture:</a:t>
            </a:r>
          </a:p>
          <a:p>
            <a:pPr algn="ctr">
              <a:lnSpc>
                <a:spcPts val="3288"/>
              </a:lnSpc>
              <a:spcBef>
                <a:spcPct val="0"/>
              </a:spcBef>
            </a:pPr>
            <a:r>
              <a:rPr lang="en-US" sz="2740">
                <a:solidFill>
                  <a:srgbClr val="000000"/>
                </a:solidFill>
                <a:latin typeface="Radley"/>
                <a:ea typeface="Radley"/>
                <a:cs typeface="Radley"/>
                <a:sym typeface="Radley"/>
              </a:rPr>
              <a:t>· - Install sensors/meters in key buildings and distribution points.</a:t>
            </a:r>
          </a:p>
          <a:p>
            <a:pPr algn="ctr">
              <a:lnSpc>
                <a:spcPts val="3288"/>
              </a:lnSpc>
              <a:spcBef>
                <a:spcPct val="0"/>
              </a:spcBef>
            </a:pPr>
            <a:r>
              <a:rPr lang="en-US" sz="2740">
                <a:solidFill>
                  <a:srgbClr val="000000"/>
                </a:solidFill>
                <a:latin typeface="Radley"/>
                <a:ea typeface="Radley"/>
                <a:cs typeface="Radley"/>
                <a:sym typeface="Radley"/>
              </a:rPr>
              <a:t>· - Connect via campus IoT network to a central digital twin platform.</a:t>
            </a:r>
          </a:p>
          <a:p>
            <a:pPr algn="ctr">
              <a:lnSpc>
                <a:spcPts val="3288"/>
              </a:lnSpc>
              <a:spcBef>
                <a:spcPct val="0"/>
              </a:spcBef>
            </a:pPr>
            <a:endParaRPr lang="en-US" sz="2740">
              <a:solidFill>
                <a:srgbClr val="000000"/>
              </a:solidFill>
              <a:latin typeface="Radley"/>
              <a:ea typeface="Radley"/>
              <a:cs typeface="Radley"/>
              <a:sym typeface="Radley"/>
            </a:endParaRPr>
          </a:p>
          <a:p>
            <a:pPr algn="ctr">
              <a:lnSpc>
                <a:spcPts val="3288"/>
              </a:lnSpc>
              <a:spcBef>
                <a:spcPct val="0"/>
              </a:spcBef>
            </a:pPr>
            <a:r>
              <a:rPr lang="en-US" sz="2740">
                <a:solidFill>
                  <a:srgbClr val="000000"/>
                </a:solidFill>
                <a:latin typeface="Radley"/>
                <a:ea typeface="Radley"/>
                <a:cs typeface="Radley"/>
                <a:sym typeface="Radley"/>
              </a:rPr>
              <a:t>· Model Construction:</a:t>
            </a:r>
          </a:p>
          <a:p>
            <a:pPr algn="ctr">
              <a:lnSpc>
                <a:spcPts val="3288"/>
              </a:lnSpc>
              <a:spcBef>
                <a:spcPct val="0"/>
              </a:spcBef>
            </a:pPr>
            <a:r>
              <a:rPr lang="en-US" sz="2740">
                <a:solidFill>
                  <a:srgbClr val="000000"/>
                </a:solidFill>
                <a:latin typeface="Radley"/>
                <a:ea typeface="Radley"/>
                <a:cs typeface="Radley"/>
                <a:sym typeface="Radley"/>
              </a:rPr>
              <a:t>· - Develop virtual models of campus buildings, water networks, and hydrological features using BIM/GIS to form the twin’s core.</a:t>
            </a:r>
          </a:p>
          <a:p>
            <a:pPr algn="ctr">
              <a:lnSpc>
                <a:spcPts val="3288"/>
              </a:lnSpc>
              <a:spcBef>
                <a:spcPct val="0"/>
              </a:spcBef>
            </a:pPr>
            <a:endParaRPr lang="en-US" sz="2740">
              <a:solidFill>
                <a:srgbClr val="000000"/>
              </a:solidFill>
              <a:latin typeface="Radley"/>
              <a:ea typeface="Radley"/>
              <a:cs typeface="Radley"/>
              <a:sym typeface="Radley"/>
            </a:endParaRPr>
          </a:p>
          <a:p>
            <a:pPr algn="ctr">
              <a:lnSpc>
                <a:spcPts val="3288"/>
              </a:lnSpc>
              <a:spcBef>
                <a:spcPct val="0"/>
              </a:spcBef>
            </a:pPr>
            <a:r>
              <a:rPr lang="en-US" sz="2740">
                <a:solidFill>
                  <a:srgbClr val="000000"/>
                </a:solidFill>
                <a:latin typeface="Radley"/>
                <a:ea typeface="Radley"/>
                <a:cs typeface="Radley"/>
                <a:sym typeface="Radley"/>
              </a:rPr>
              <a:t>· Data Integration:</a:t>
            </a:r>
          </a:p>
          <a:p>
            <a:pPr algn="ctr">
              <a:lnSpc>
                <a:spcPts val="3288"/>
              </a:lnSpc>
              <a:spcBef>
                <a:spcPct val="0"/>
              </a:spcBef>
            </a:pPr>
            <a:r>
              <a:rPr lang="en-US" sz="2740">
                <a:solidFill>
                  <a:srgbClr val="000000"/>
                </a:solidFill>
                <a:latin typeface="Radley"/>
                <a:ea typeface="Radley"/>
                <a:cs typeface="Radley"/>
                <a:sym typeface="Radley"/>
              </a:rPr>
              <a:t>· - Stream building and network data (flow, levels, pressures, weather) into the twin in real-time.</a:t>
            </a:r>
          </a:p>
          <a:p>
            <a:pPr algn="ctr">
              <a:lnSpc>
                <a:spcPts val="3288"/>
              </a:lnSpc>
              <a:spcBef>
                <a:spcPct val="0"/>
              </a:spcBef>
            </a:pPr>
            <a:r>
              <a:rPr lang="en-US" sz="2740">
                <a:solidFill>
                  <a:srgbClr val="000000"/>
                </a:solidFill>
                <a:latin typeface="Radley"/>
                <a:ea typeface="Radley"/>
                <a:cs typeface="Radley"/>
                <a:sym typeface="Radley"/>
              </a:rPr>
              <a:t>· - Use data lakes or time-series databases for storage.</a:t>
            </a:r>
          </a:p>
          <a:p>
            <a:pPr algn="ctr">
              <a:lnSpc>
                <a:spcPts val="3288"/>
              </a:lnSpc>
              <a:spcBef>
                <a:spcPct val="0"/>
              </a:spcBef>
            </a:pPr>
            <a:endParaRPr lang="en-US" sz="2740">
              <a:solidFill>
                <a:srgbClr val="000000"/>
              </a:solidFill>
              <a:latin typeface="Radley"/>
              <a:ea typeface="Radley"/>
              <a:cs typeface="Radley"/>
              <a:sym typeface="Radley"/>
            </a:endParaRPr>
          </a:p>
          <a:p>
            <a:pPr algn="ctr">
              <a:lnSpc>
                <a:spcPts val="3288"/>
              </a:lnSpc>
              <a:spcBef>
                <a:spcPct val="0"/>
              </a:spcBef>
            </a:pPr>
            <a:r>
              <a:rPr lang="en-US" sz="2740">
                <a:solidFill>
                  <a:srgbClr val="000000"/>
                </a:solidFill>
                <a:latin typeface="Radley"/>
                <a:ea typeface="Radley"/>
                <a:cs typeface="Radley"/>
                <a:sym typeface="Radley"/>
              </a:rPr>
              <a:t>· Software Stack:</a:t>
            </a:r>
          </a:p>
          <a:p>
            <a:pPr algn="ctr">
              <a:lnSpc>
                <a:spcPts val="3288"/>
              </a:lnSpc>
              <a:spcBef>
                <a:spcPct val="0"/>
              </a:spcBef>
            </a:pPr>
            <a:r>
              <a:rPr lang="en-US" sz="2740">
                <a:solidFill>
                  <a:srgbClr val="000000"/>
                </a:solidFill>
                <a:latin typeface="Radley"/>
                <a:ea typeface="Radley"/>
                <a:cs typeface="Radley"/>
                <a:sym typeface="Radley"/>
              </a:rPr>
              <a:t>· - Leverage cloud/edge computing with AI, big data analytics and possibly blockchain for data integrity.</a:t>
            </a:r>
          </a:p>
          <a:p>
            <a:pPr algn="ctr">
              <a:lnSpc>
                <a:spcPts val="3288"/>
              </a:lnSpc>
              <a:spcBef>
                <a:spcPct val="0"/>
              </a:spcBef>
            </a:pPr>
            <a:r>
              <a:rPr lang="en-US" sz="2740">
                <a:solidFill>
                  <a:srgbClr val="000000"/>
                </a:solidFill>
                <a:latin typeface="Radley"/>
                <a:ea typeface="Radley"/>
                <a:cs typeface="Radley"/>
                <a:sym typeface="Radley"/>
              </a:rPr>
              <a:t>· - Follows the “ABCDE” paradigm: AI, Blockchain, Cloud, Data, Edge.</a:t>
            </a:r>
          </a:p>
          <a:p>
            <a:pPr algn="ctr">
              <a:lnSpc>
                <a:spcPts val="3288"/>
              </a:lnSpc>
              <a:spcBef>
                <a:spcPct val="0"/>
              </a:spcBef>
            </a:pPr>
            <a:endParaRPr lang="en-US" sz="2740">
              <a:solidFill>
                <a:srgbClr val="000000"/>
              </a:solidFill>
              <a:latin typeface="Radley"/>
              <a:ea typeface="Radley"/>
              <a:cs typeface="Radley"/>
              <a:sym typeface="Radley"/>
            </a:endParaRPr>
          </a:p>
          <a:p>
            <a:pPr algn="ctr">
              <a:lnSpc>
                <a:spcPts val="3288"/>
              </a:lnSpc>
              <a:spcBef>
                <a:spcPct val="0"/>
              </a:spcBef>
            </a:pPr>
            <a:r>
              <a:rPr lang="en-US" sz="2740">
                <a:solidFill>
                  <a:srgbClr val="000000"/>
                </a:solidFill>
                <a:latin typeface="Radley"/>
                <a:ea typeface="Radley"/>
                <a:cs typeface="Radley"/>
                <a:sym typeface="Radley"/>
              </a:rPr>
              <a:t>· Control &amp; Visualization:</a:t>
            </a:r>
          </a:p>
          <a:p>
            <a:pPr algn="ctr">
              <a:lnSpc>
                <a:spcPts val="3288"/>
              </a:lnSpc>
              <a:spcBef>
                <a:spcPct val="0"/>
              </a:spcBef>
            </a:pPr>
            <a:r>
              <a:rPr lang="en-US" sz="2740">
                <a:solidFill>
                  <a:srgbClr val="000000"/>
                </a:solidFill>
                <a:latin typeface="Radley"/>
                <a:ea typeface="Radley"/>
                <a:cs typeface="Radley"/>
                <a:sym typeface="Radley"/>
              </a:rPr>
              <a:t>· - Provide SCADA/MTU links for automated control.</a:t>
            </a:r>
          </a:p>
          <a:p>
            <a:pPr algn="ctr">
              <a:lnSpc>
                <a:spcPts val="3288"/>
              </a:lnSpc>
              <a:spcBef>
                <a:spcPct val="0"/>
              </a:spcBef>
            </a:pPr>
            <a:r>
              <a:rPr lang="en-US" sz="2740">
                <a:solidFill>
                  <a:srgbClr val="000000"/>
                </a:solidFill>
                <a:latin typeface="Radley"/>
                <a:ea typeface="Radley"/>
                <a:cs typeface="Radley"/>
                <a:sym typeface="Radley"/>
              </a:rPr>
              <a:t>· - Use 3D dashboards for operators to view live water flows and asset status.</a:t>
            </a:r>
          </a:p>
          <a:p>
            <a:pPr algn="ctr">
              <a:lnSpc>
                <a:spcPts val="3288"/>
              </a:lnSpc>
              <a:spcBef>
                <a:spcPct val="0"/>
              </a:spcBef>
            </a:pPr>
            <a:endParaRPr lang="en-US" sz="2740">
              <a:solidFill>
                <a:srgbClr val="000000"/>
              </a:solidFill>
              <a:latin typeface="Radley"/>
              <a:ea typeface="Radley"/>
              <a:cs typeface="Radley"/>
              <a:sym typeface="Radley"/>
            </a:endParaRPr>
          </a:p>
          <a:p>
            <a:pPr algn="ctr">
              <a:lnSpc>
                <a:spcPts val="3288"/>
              </a:lnSpc>
              <a:spcBef>
                <a:spcPct val="0"/>
              </a:spcBef>
            </a:pPr>
            <a:r>
              <a:rPr lang="en-US" sz="2740">
                <a:solidFill>
                  <a:srgbClr val="000000"/>
                </a:solidFill>
                <a:latin typeface="Radley"/>
                <a:ea typeface="Radley"/>
                <a:cs typeface="Radley"/>
                <a:sym typeface="Radley"/>
              </a:rPr>
              <a:t>· Modularity:</a:t>
            </a:r>
          </a:p>
          <a:p>
            <a:pPr algn="ctr">
              <a:lnSpc>
                <a:spcPts val="3288"/>
              </a:lnSpc>
              <a:spcBef>
                <a:spcPct val="0"/>
              </a:spcBef>
            </a:pPr>
            <a:r>
              <a:rPr lang="en-US" sz="2740">
                <a:solidFill>
                  <a:srgbClr val="000000"/>
                </a:solidFill>
                <a:latin typeface="Radley"/>
                <a:ea typeface="Radley"/>
                <a:cs typeface="Radley"/>
                <a:sym typeface="Radley"/>
              </a:rPr>
              <a:t>· - Design twin modules block-by-block (e.g. dormitory zone, lab zone).</a:t>
            </a:r>
          </a:p>
          <a:p>
            <a:pPr algn="ctr">
              <a:lnSpc>
                <a:spcPts val="3288"/>
              </a:lnSpc>
              <a:spcBef>
                <a:spcPct val="0"/>
              </a:spcBef>
            </a:pPr>
            <a:r>
              <a:rPr lang="en-US" sz="2740">
                <a:solidFill>
                  <a:srgbClr val="000000"/>
                </a:solidFill>
                <a:latin typeface="Radley"/>
                <a:ea typeface="Radley"/>
                <a:cs typeface="Radley"/>
                <a:sym typeface="Radley"/>
              </a:rPr>
              <a:t>· - Enables campus-wide scaling in phases.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TextBox 2"/>
          <p:cNvSpPr txBox="1"/>
          <p:nvPr/>
        </p:nvSpPr>
        <p:spPr>
          <a:xfrm>
            <a:off x="249424" y="9525"/>
            <a:ext cx="17818530" cy="10134600"/>
          </a:xfrm>
          <a:prstGeom prst="rect">
            <a:avLst/>
          </a:prstGeom>
        </p:spPr>
        <p:txBody>
          <a:bodyPr lIns="0" tIns="0" rIns="0" bIns="0" rtlCol="0" anchor="t">
            <a:spAutoFit/>
          </a:bodyPr>
          <a:lstStyle/>
          <a:p>
            <a:pPr algn="ctr">
              <a:lnSpc>
                <a:spcPts val="4870"/>
              </a:lnSpc>
              <a:spcBef>
                <a:spcPct val="0"/>
              </a:spcBef>
            </a:pPr>
            <a:r>
              <a:rPr lang="en-US" sz="4058">
                <a:solidFill>
                  <a:srgbClr val="000000"/>
                </a:solidFill>
                <a:latin typeface="Radley"/>
                <a:ea typeface="Radley"/>
                <a:cs typeface="Radley"/>
                <a:sym typeface="Radley"/>
              </a:rPr>
              <a:t>Use Cases / Hypothetical Examples</a:t>
            </a:r>
          </a:p>
          <a:p>
            <a:pPr algn="ctr">
              <a:lnSpc>
                <a:spcPts val="4630"/>
              </a:lnSpc>
              <a:spcBef>
                <a:spcPct val="0"/>
              </a:spcBef>
            </a:pPr>
            <a:endParaRPr lang="en-US" sz="4058">
              <a:solidFill>
                <a:srgbClr val="000000"/>
              </a:solidFill>
              <a:latin typeface="Radley"/>
              <a:ea typeface="Radley"/>
              <a:cs typeface="Radley"/>
              <a:sym typeface="Radley"/>
            </a:endParaRPr>
          </a:p>
          <a:p>
            <a:pPr algn="ctr">
              <a:lnSpc>
                <a:spcPts val="3558"/>
              </a:lnSpc>
              <a:spcBef>
                <a:spcPct val="0"/>
              </a:spcBef>
            </a:pPr>
            <a:r>
              <a:rPr lang="en-US" sz="2965">
                <a:solidFill>
                  <a:srgbClr val="000000"/>
                </a:solidFill>
                <a:latin typeface="Radley"/>
                <a:ea typeface="Radley"/>
                <a:cs typeface="Radley"/>
                <a:sym typeface="Radley"/>
              </a:rPr>
              <a:t>· Leak Detection &amp; Response:</a:t>
            </a:r>
          </a:p>
          <a:p>
            <a:pPr algn="ctr">
              <a:lnSpc>
                <a:spcPts val="3558"/>
              </a:lnSpc>
              <a:spcBef>
                <a:spcPct val="0"/>
              </a:spcBef>
            </a:pPr>
            <a:r>
              <a:rPr lang="en-US" sz="2965">
                <a:solidFill>
                  <a:srgbClr val="000000"/>
                </a:solidFill>
                <a:latin typeface="Radley"/>
                <a:ea typeface="Radley"/>
                <a:cs typeface="Radley"/>
                <a:sym typeface="Radley"/>
              </a:rPr>
              <a:t>· - Twin simulates campus water flows; a pressure drop detected in a dorm block triggers the model to pinpoint a leak location.</a:t>
            </a:r>
          </a:p>
          <a:p>
            <a:pPr algn="ctr">
              <a:lnSpc>
                <a:spcPts val="3558"/>
              </a:lnSpc>
              <a:spcBef>
                <a:spcPct val="0"/>
              </a:spcBef>
            </a:pPr>
            <a:r>
              <a:rPr lang="en-US" sz="2965">
                <a:solidFill>
                  <a:srgbClr val="000000"/>
                </a:solidFill>
                <a:latin typeface="Radley"/>
                <a:ea typeface="Radley"/>
                <a:cs typeface="Radley"/>
                <a:sym typeface="Radley"/>
              </a:rPr>
              <a:t>· - The system automatically closes a shutoff valve and alerts maintenance.</a:t>
            </a:r>
          </a:p>
          <a:p>
            <a:pPr algn="ctr">
              <a:lnSpc>
                <a:spcPts val="3558"/>
              </a:lnSpc>
              <a:spcBef>
                <a:spcPct val="0"/>
              </a:spcBef>
            </a:pPr>
            <a:endParaRPr lang="en-US" sz="2965">
              <a:solidFill>
                <a:srgbClr val="000000"/>
              </a:solidFill>
              <a:latin typeface="Radley"/>
              <a:ea typeface="Radley"/>
              <a:cs typeface="Radley"/>
              <a:sym typeface="Radley"/>
            </a:endParaRPr>
          </a:p>
          <a:p>
            <a:pPr algn="ctr">
              <a:lnSpc>
                <a:spcPts val="3558"/>
              </a:lnSpc>
              <a:spcBef>
                <a:spcPct val="0"/>
              </a:spcBef>
            </a:pPr>
            <a:r>
              <a:rPr lang="en-US" sz="2965">
                <a:solidFill>
                  <a:srgbClr val="000000"/>
                </a:solidFill>
                <a:latin typeface="Radley"/>
                <a:ea typeface="Radley"/>
                <a:cs typeface="Radley"/>
                <a:sym typeface="Radley"/>
              </a:rPr>
              <a:t>· Demand Forecasting:</a:t>
            </a:r>
          </a:p>
          <a:p>
            <a:pPr algn="ctr">
              <a:lnSpc>
                <a:spcPts val="3558"/>
              </a:lnSpc>
              <a:spcBef>
                <a:spcPct val="0"/>
              </a:spcBef>
            </a:pPr>
            <a:r>
              <a:rPr lang="en-US" sz="2965">
                <a:solidFill>
                  <a:srgbClr val="000000"/>
                </a:solidFill>
                <a:latin typeface="Radley"/>
                <a:ea typeface="Radley"/>
                <a:cs typeface="Radley"/>
                <a:sym typeface="Radley"/>
              </a:rPr>
              <a:t>· - AI within the twin predicts each building’s water demand pattern.</a:t>
            </a:r>
          </a:p>
          <a:p>
            <a:pPr algn="ctr">
              <a:lnSpc>
                <a:spcPts val="3558"/>
              </a:lnSpc>
              <a:spcBef>
                <a:spcPct val="0"/>
              </a:spcBef>
            </a:pPr>
            <a:r>
              <a:rPr lang="en-US" sz="2965">
                <a:solidFill>
                  <a:srgbClr val="000000"/>
                </a:solidFill>
                <a:latin typeface="Radley"/>
                <a:ea typeface="Radley"/>
                <a:cs typeface="Radley"/>
                <a:sym typeface="Radley"/>
              </a:rPr>
              <a:t>· - Pumps and storage are scheduled accordingly, reducing energy use during off-peak times.</a:t>
            </a:r>
          </a:p>
          <a:p>
            <a:pPr algn="ctr">
              <a:lnSpc>
                <a:spcPts val="3558"/>
              </a:lnSpc>
              <a:spcBef>
                <a:spcPct val="0"/>
              </a:spcBef>
            </a:pPr>
            <a:endParaRPr lang="en-US" sz="2965">
              <a:solidFill>
                <a:srgbClr val="000000"/>
              </a:solidFill>
              <a:latin typeface="Radley"/>
              <a:ea typeface="Radley"/>
              <a:cs typeface="Radley"/>
              <a:sym typeface="Radley"/>
            </a:endParaRPr>
          </a:p>
          <a:p>
            <a:pPr algn="ctr">
              <a:lnSpc>
                <a:spcPts val="3558"/>
              </a:lnSpc>
              <a:spcBef>
                <a:spcPct val="0"/>
              </a:spcBef>
            </a:pPr>
            <a:r>
              <a:rPr lang="en-US" sz="2965">
                <a:solidFill>
                  <a:srgbClr val="000000"/>
                </a:solidFill>
                <a:latin typeface="Radley"/>
                <a:ea typeface="Radley"/>
                <a:cs typeface="Radley"/>
                <a:sym typeface="Radley"/>
              </a:rPr>
              <a:t>· Quality Monitoring:</a:t>
            </a:r>
          </a:p>
          <a:p>
            <a:pPr algn="ctr">
              <a:lnSpc>
                <a:spcPts val="3558"/>
              </a:lnSpc>
              <a:spcBef>
                <a:spcPct val="0"/>
              </a:spcBef>
            </a:pPr>
            <a:r>
              <a:rPr lang="en-US" sz="2965">
                <a:solidFill>
                  <a:srgbClr val="000000"/>
                </a:solidFill>
                <a:latin typeface="Radley"/>
                <a:ea typeface="Radley"/>
                <a:cs typeface="Radley"/>
                <a:sym typeface="Radley"/>
              </a:rPr>
              <a:t>· - Water-quality sensors feed into the twin, which simulates pollutant dispersion.</a:t>
            </a:r>
          </a:p>
          <a:p>
            <a:pPr algn="ctr">
              <a:lnSpc>
                <a:spcPts val="3558"/>
              </a:lnSpc>
              <a:spcBef>
                <a:spcPct val="0"/>
              </a:spcBef>
            </a:pPr>
            <a:r>
              <a:rPr lang="en-US" sz="2965">
                <a:solidFill>
                  <a:srgbClr val="000000"/>
                </a:solidFill>
                <a:latin typeface="Radley"/>
                <a:ea typeface="Radley"/>
                <a:cs typeface="Radley"/>
                <a:sym typeface="Radley"/>
              </a:rPr>
              <a:t>· - If contamination is detected, the twin assesses impact zones and supports rapid mitigation.</a:t>
            </a:r>
          </a:p>
          <a:p>
            <a:pPr algn="ctr">
              <a:lnSpc>
                <a:spcPts val="3558"/>
              </a:lnSpc>
              <a:spcBef>
                <a:spcPct val="0"/>
              </a:spcBef>
            </a:pPr>
            <a:endParaRPr lang="en-US" sz="2965">
              <a:solidFill>
                <a:srgbClr val="000000"/>
              </a:solidFill>
              <a:latin typeface="Radley"/>
              <a:ea typeface="Radley"/>
              <a:cs typeface="Radley"/>
              <a:sym typeface="Radley"/>
            </a:endParaRPr>
          </a:p>
          <a:p>
            <a:pPr algn="ctr">
              <a:lnSpc>
                <a:spcPts val="3558"/>
              </a:lnSpc>
              <a:spcBef>
                <a:spcPct val="0"/>
              </a:spcBef>
            </a:pPr>
            <a:r>
              <a:rPr lang="en-US" sz="2965">
                <a:solidFill>
                  <a:srgbClr val="000000"/>
                </a:solidFill>
                <a:latin typeface="Radley"/>
                <a:ea typeface="Radley"/>
                <a:cs typeface="Radley"/>
                <a:sym typeface="Radley"/>
              </a:rPr>
              <a:t>· Event Impact Analysis:</a:t>
            </a:r>
          </a:p>
          <a:p>
            <a:pPr algn="ctr">
              <a:lnSpc>
                <a:spcPts val="3558"/>
              </a:lnSpc>
              <a:spcBef>
                <a:spcPct val="0"/>
              </a:spcBef>
            </a:pPr>
            <a:r>
              <a:rPr lang="en-US" sz="2965">
                <a:solidFill>
                  <a:srgbClr val="000000"/>
                </a:solidFill>
                <a:latin typeface="Radley"/>
                <a:ea typeface="Radley"/>
                <a:cs typeface="Radley"/>
                <a:sym typeface="Radley"/>
              </a:rPr>
              <a:t>· - The twin simulates scenarios (e.g. fire suppression use, drought) to help facility planners prepare contingency plans.</a:t>
            </a:r>
          </a:p>
          <a:p>
            <a:pPr algn="ctr">
              <a:lnSpc>
                <a:spcPts val="3558"/>
              </a:lnSpc>
              <a:spcBef>
                <a:spcPct val="0"/>
              </a:spcBef>
            </a:pPr>
            <a:endParaRPr lang="en-US" sz="2965">
              <a:solidFill>
                <a:srgbClr val="000000"/>
              </a:solidFill>
              <a:latin typeface="Radley"/>
              <a:ea typeface="Radley"/>
              <a:cs typeface="Radley"/>
              <a:sym typeface="Radley"/>
            </a:endParaRPr>
          </a:p>
          <a:p>
            <a:pPr algn="ctr">
              <a:lnSpc>
                <a:spcPts val="3558"/>
              </a:lnSpc>
              <a:spcBef>
                <a:spcPct val="0"/>
              </a:spcBef>
            </a:pPr>
            <a:r>
              <a:rPr lang="en-US" sz="2965">
                <a:solidFill>
                  <a:srgbClr val="000000"/>
                </a:solidFill>
                <a:latin typeface="Radley"/>
                <a:ea typeface="Radley"/>
                <a:cs typeface="Radley"/>
                <a:sym typeface="Radley"/>
              </a:rPr>
              <a:t>· Decision Support:</a:t>
            </a:r>
          </a:p>
          <a:p>
            <a:pPr algn="ctr">
              <a:lnSpc>
                <a:spcPts val="3558"/>
              </a:lnSpc>
              <a:spcBef>
                <a:spcPct val="0"/>
              </a:spcBef>
            </a:pPr>
            <a:r>
              <a:rPr lang="en-US" sz="2965">
                <a:solidFill>
                  <a:srgbClr val="000000"/>
                </a:solidFill>
                <a:latin typeface="Radley"/>
                <a:ea typeface="Radley"/>
                <a:cs typeface="Radley"/>
                <a:sym typeface="Radley"/>
              </a:rPr>
              <a:t>· - Provides campus managers with “what-if” scenario analysis (e.g. new construction added).</a:t>
            </a:r>
          </a:p>
          <a:p>
            <a:pPr algn="ctr">
              <a:lnSpc>
                <a:spcPts val="3558"/>
              </a:lnSpc>
              <a:spcBef>
                <a:spcPct val="0"/>
              </a:spcBef>
            </a:pPr>
            <a:r>
              <a:rPr lang="en-US" sz="2965">
                <a:solidFill>
                  <a:srgbClr val="000000"/>
                </a:solidFill>
                <a:latin typeface="Radley"/>
                <a:ea typeface="Radley"/>
                <a:cs typeface="Radley"/>
                <a:sym typeface="Radley"/>
              </a:rPr>
              <a:t>- Helps inform infrastructure investments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TextBox 2"/>
          <p:cNvSpPr txBox="1"/>
          <p:nvPr/>
        </p:nvSpPr>
        <p:spPr>
          <a:xfrm>
            <a:off x="0" y="9525"/>
            <a:ext cx="17624839" cy="9490772"/>
          </a:xfrm>
          <a:prstGeom prst="rect">
            <a:avLst/>
          </a:prstGeom>
        </p:spPr>
        <p:txBody>
          <a:bodyPr lIns="0" tIns="0" rIns="0" bIns="0" rtlCol="0" anchor="t">
            <a:spAutoFit/>
          </a:bodyPr>
          <a:lstStyle/>
          <a:p>
            <a:pPr algn="ctr">
              <a:lnSpc>
                <a:spcPts val="7392"/>
              </a:lnSpc>
              <a:spcBef>
                <a:spcPct val="0"/>
              </a:spcBef>
            </a:pPr>
            <a:r>
              <a:rPr lang="en-US" sz="6160">
                <a:solidFill>
                  <a:srgbClr val="000000"/>
                </a:solidFill>
                <a:latin typeface="Radley"/>
                <a:ea typeface="Radley"/>
                <a:cs typeface="Radley"/>
                <a:sym typeface="Radley"/>
              </a:rPr>
              <a:t>Implementation Steps for Campus Digital Twin Water Management</a:t>
            </a:r>
          </a:p>
          <a:p>
            <a:pPr marL="1082772" lvl="1" indent="-541386" algn="l">
              <a:lnSpc>
                <a:spcPts val="6018"/>
              </a:lnSpc>
              <a:buFont typeface="Arial"/>
              <a:buChar char="•"/>
            </a:pPr>
            <a:r>
              <a:rPr lang="en-US" sz="5015">
                <a:solidFill>
                  <a:srgbClr val="000000"/>
                </a:solidFill>
                <a:latin typeface="Radley"/>
                <a:ea typeface="Radley"/>
                <a:cs typeface="Radley"/>
                <a:sym typeface="Radley"/>
              </a:rPr>
              <a:t>Define Objectives and Scope</a:t>
            </a:r>
          </a:p>
          <a:p>
            <a:pPr marL="1082772" lvl="1" indent="-541386" algn="l">
              <a:lnSpc>
                <a:spcPts val="6018"/>
              </a:lnSpc>
              <a:buFont typeface="Arial"/>
              <a:buChar char="•"/>
            </a:pPr>
            <a:r>
              <a:rPr lang="en-US" sz="5015">
                <a:solidFill>
                  <a:srgbClr val="000000"/>
                </a:solidFill>
                <a:latin typeface="Radley"/>
                <a:ea typeface="Radley"/>
                <a:cs typeface="Radley"/>
                <a:sym typeface="Radley"/>
              </a:rPr>
              <a:t>Assess Existing Infrastructure and Data</a:t>
            </a:r>
          </a:p>
          <a:p>
            <a:pPr marL="1082772" lvl="1" indent="-541386" algn="l">
              <a:lnSpc>
                <a:spcPts val="6018"/>
              </a:lnSpc>
              <a:buFont typeface="Arial"/>
              <a:buChar char="•"/>
            </a:pPr>
            <a:r>
              <a:rPr lang="en-US" sz="5015">
                <a:solidFill>
                  <a:srgbClr val="000000"/>
                </a:solidFill>
                <a:latin typeface="Radley"/>
                <a:ea typeface="Radley"/>
                <a:cs typeface="Radley"/>
                <a:sym typeface="Radley"/>
              </a:rPr>
              <a:t>Design the Digital Twin Architecture</a:t>
            </a:r>
          </a:p>
          <a:p>
            <a:pPr marL="1082772" lvl="1" indent="-541386" algn="l">
              <a:lnSpc>
                <a:spcPts val="6018"/>
              </a:lnSpc>
              <a:buFont typeface="Arial"/>
              <a:buChar char="•"/>
            </a:pPr>
            <a:r>
              <a:rPr lang="en-US" sz="5015">
                <a:solidFill>
                  <a:srgbClr val="000000"/>
                </a:solidFill>
                <a:latin typeface="Radley"/>
                <a:ea typeface="Radley"/>
                <a:cs typeface="Radley"/>
                <a:sym typeface="Radley"/>
              </a:rPr>
              <a:t>Deploy and Integrate Sensors and IoT Devices</a:t>
            </a:r>
          </a:p>
          <a:p>
            <a:pPr marL="1082772" lvl="1" indent="-541386" algn="l">
              <a:lnSpc>
                <a:spcPts val="6018"/>
              </a:lnSpc>
              <a:buFont typeface="Arial"/>
              <a:buChar char="•"/>
            </a:pPr>
            <a:r>
              <a:rPr lang="en-US" sz="5015">
                <a:solidFill>
                  <a:srgbClr val="000000"/>
                </a:solidFill>
                <a:latin typeface="Radley"/>
                <a:ea typeface="Radley"/>
                <a:cs typeface="Radley"/>
                <a:sym typeface="Radley"/>
              </a:rPr>
              <a:t>Develop and Calibrate the Virtual Model</a:t>
            </a:r>
          </a:p>
          <a:p>
            <a:pPr marL="1082772" lvl="1" indent="-541386" algn="l">
              <a:lnSpc>
                <a:spcPts val="6018"/>
              </a:lnSpc>
              <a:buFont typeface="Arial"/>
              <a:buChar char="•"/>
            </a:pPr>
            <a:r>
              <a:rPr lang="en-US" sz="5015">
                <a:solidFill>
                  <a:srgbClr val="000000"/>
                </a:solidFill>
                <a:latin typeface="Radley"/>
                <a:ea typeface="Radley"/>
                <a:cs typeface="Radley"/>
                <a:sym typeface="Radley"/>
              </a:rPr>
              <a:t>Implement Real-Time Data Interaction and Control</a:t>
            </a:r>
          </a:p>
          <a:p>
            <a:pPr marL="1082772" lvl="1" indent="-541386" algn="l">
              <a:lnSpc>
                <a:spcPts val="6018"/>
              </a:lnSpc>
              <a:buFont typeface="Arial"/>
              <a:buChar char="•"/>
            </a:pPr>
            <a:r>
              <a:rPr lang="en-US" sz="5015">
                <a:solidFill>
                  <a:srgbClr val="000000"/>
                </a:solidFill>
                <a:latin typeface="Radley"/>
                <a:ea typeface="Radley"/>
                <a:cs typeface="Radley"/>
                <a:sym typeface="Radley"/>
              </a:rPr>
              <a:t>Develop Analytics, Visualization, and Decision Support Tools</a:t>
            </a:r>
          </a:p>
          <a:p>
            <a:pPr marL="1082772" lvl="1" indent="-541386" algn="l">
              <a:lnSpc>
                <a:spcPts val="6018"/>
              </a:lnSpc>
              <a:buFont typeface="Arial"/>
              <a:buChar char="•"/>
            </a:pPr>
            <a:r>
              <a:rPr lang="en-US" sz="5015">
                <a:solidFill>
                  <a:srgbClr val="000000"/>
                </a:solidFill>
                <a:latin typeface="Radley"/>
                <a:ea typeface="Radley"/>
                <a:cs typeface="Radley"/>
                <a:sym typeface="Radley"/>
              </a:rPr>
              <a:t>Pilot, Evaluate, and Iterate</a:t>
            </a:r>
          </a:p>
          <a:p>
            <a:pPr marL="1082772" lvl="1" indent="-541386" algn="l">
              <a:lnSpc>
                <a:spcPts val="6018"/>
              </a:lnSpc>
              <a:buFont typeface="Arial"/>
              <a:buChar char="•"/>
            </a:pPr>
            <a:r>
              <a:rPr lang="en-US" sz="5015">
                <a:solidFill>
                  <a:srgbClr val="000000"/>
                </a:solidFill>
                <a:latin typeface="Radley"/>
                <a:ea typeface="Radley"/>
                <a:cs typeface="Radley"/>
                <a:sym typeface="Radley"/>
              </a:rPr>
              <a:t>Scale Up and Institutionalize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18723" y="0"/>
            <a:ext cx="8369277" cy="10287000"/>
            <a:chOff x="0" y="0"/>
            <a:chExt cx="1968573" cy="2419649"/>
          </a:xfrm>
        </p:grpSpPr>
        <p:sp>
          <p:nvSpPr>
            <p:cNvPr id="3" name="Freeform 3"/>
            <p:cNvSpPr/>
            <p:nvPr/>
          </p:nvSpPr>
          <p:spPr>
            <a:xfrm>
              <a:off x="0" y="0"/>
              <a:ext cx="1968573" cy="2419649"/>
            </a:xfrm>
            <a:custGeom>
              <a:avLst/>
              <a:gdLst/>
              <a:ahLst/>
              <a:cxnLst/>
              <a:rect l="l" t="t" r="r" b="b"/>
              <a:pathLst>
                <a:path w="1968573" h="2419649">
                  <a:moveTo>
                    <a:pt x="0" y="0"/>
                  </a:moveTo>
                  <a:lnTo>
                    <a:pt x="1968573" y="0"/>
                  </a:lnTo>
                  <a:lnTo>
                    <a:pt x="1968573" y="2419649"/>
                  </a:lnTo>
                  <a:lnTo>
                    <a:pt x="0" y="2419649"/>
                  </a:lnTo>
                  <a:close/>
                </a:path>
              </a:pathLst>
            </a:custGeom>
            <a:solidFill>
              <a:srgbClr val="274818"/>
            </a:solidFill>
          </p:spPr>
        </p:sp>
        <p:sp>
          <p:nvSpPr>
            <p:cNvPr id="4" name="TextBox 4"/>
            <p:cNvSpPr txBox="1"/>
            <p:nvPr/>
          </p:nvSpPr>
          <p:spPr>
            <a:xfrm>
              <a:off x="0" y="-76200"/>
              <a:ext cx="1968573" cy="2495849"/>
            </a:xfrm>
            <a:prstGeom prst="rect">
              <a:avLst/>
            </a:prstGeom>
          </p:spPr>
          <p:txBody>
            <a:bodyPr lIns="50800" tIns="50800" rIns="50800" bIns="50800" rtlCol="0" anchor="ctr"/>
            <a:lstStyle/>
            <a:p>
              <a:pPr algn="ctr">
                <a:lnSpc>
                  <a:spcPts val="2800"/>
                </a:lnSpc>
              </a:pPr>
              <a:endParaRPr/>
            </a:p>
          </p:txBody>
        </p:sp>
      </p:grpSp>
      <p:sp>
        <p:nvSpPr>
          <p:cNvPr id="5" name="Freeform 5"/>
          <p:cNvSpPr/>
          <p:nvPr/>
        </p:nvSpPr>
        <p:spPr>
          <a:xfrm>
            <a:off x="10421923" y="-1028700"/>
            <a:ext cx="2849144" cy="4114800"/>
          </a:xfrm>
          <a:custGeom>
            <a:avLst/>
            <a:gdLst/>
            <a:ahLst/>
            <a:cxnLst/>
            <a:rect l="l" t="t" r="r" b="b"/>
            <a:pathLst>
              <a:path w="2849144" h="4114800">
                <a:moveTo>
                  <a:pt x="0" y="0"/>
                </a:moveTo>
                <a:lnTo>
                  <a:pt x="2849144" y="0"/>
                </a:lnTo>
                <a:lnTo>
                  <a:pt x="284914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343028" y="3491756"/>
            <a:ext cx="7520667" cy="6063538"/>
          </a:xfrm>
          <a:custGeom>
            <a:avLst/>
            <a:gdLst/>
            <a:ahLst/>
            <a:cxnLst/>
            <a:rect l="l" t="t" r="r" b="b"/>
            <a:pathLst>
              <a:path w="7520667" h="6063538">
                <a:moveTo>
                  <a:pt x="0" y="0"/>
                </a:moveTo>
                <a:lnTo>
                  <a:pt x="7520667" y="0"/>
                </a:lnTo>
                <a:lnTo>
                  <a:pt x="7520667" y="6063538"/>
                </a:lnTo>
                <a:lnTo>
                  <a:pt x="0" y="6063538"/>
                </a:lnTo>
                <a:lnTo>
                  <a:pt x="0" y="0"/>
                </a:lnTo>
                <a:close/>
              </a:path>
            </a:pathLst>
          </a:custGeom>
          <a:blipFill>
            <a:blip r:embed="rId4"/>
            <a:stretch>
              <a:fillRect/>
            </a:stretch>
          </a:blipFill>
        </p:spPr>
      </p:sp>
      <p:sp>
        <p:nvSpPr>
          <p:cNvPr id="7" name="Freeform 7"/>
          <p:cNvSpPr/>
          <p:nvPr/>
        </p:nvSpPr>
        <p:spPr>
          <a:xfrm>
            <a:off x="16439123" y="8131674"/>
            <a:ext cx="2849144" cy="4114800"/>
          </a:xfrm>
          <a:custGeom>
            <a:avLst/>
            <a:gdLst/>
            <a:ahLst/>
            <a:cxnLst/>
            <a:rect l="l" t="t" r="r" b="b"/>
            <a:pathLst>
              <a:path w="2849144" h="4114800">
                <a:moveTo>
                  <a:pt x="0" y="0"/>
                </a:moveTo>
                <a:lnTo>
                  <a:pt x="2849144" y="0"/>
                </a:lnTo>
                <a:lnTo>
                  <a:pt x="284914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10800000">
            <a:off x="16439123" y="1879449"/>
            <a:ext cx="2288327" cy="2842189"/>
          </a:xfrm>
          <a:custGeom>
            <a:avLst/>
            <a:gdLst/>
            <a:ahLst/>
            <a:cxnLst/>
            <a:rect l="l" t="t" r="r" b="b"/>
            <a:pathLst>
              <a:path w="2288327" h="2842189">
                <a:moveTo>
                  <a:pt x="0" y="0"/>
                </a:moveTo>
                <a:lnTo>
                  <a:pt x="2288327" y="0"/>
                </a:lnTo>
                <a:lnTo>
                  <a:pt x="2288327" y="2842189"/>
                </a:lnTo>
                <a:lnTo>
                  <a:pt x="0" y="28421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225739" y="5886779"/>
            <a:ext cx="9481641" cy="4302294"/>
          </a:xfrm>
          <a:custGeom>
            <a:avLst/>
            <a:gdLst/>
            <a:ahLst/>
            <a:cxnLst/>
            <a:rect l="l" t="t" r="r" b="b"/>
            <a:pathLst>
              <a:path w="9481641" h="4302294">
                <a:moveTo>
                  <a:pt x="0" y="0"/>
                </a:moveTo>
                <a:lnTo>
                  <a:pt x="9481641" y="0"/>
                </a:lnTo>
                <a:lnTo>
                  <a:pt x="9481641" y="4302295"/>
                </a:lnTo>
                <a:lnTo>
                  <a:pt x="0" y="4302295"/>
                </a:lnTo>
                <a:lnTo>
                  <a:pt x="0" y="0"/>
                </a:lnTo>
                <a:close/>
              </a:path>
            </a:pathLst>
          </a:custGeom>
          <a:blipFill>
            <a:blip r:embed="rId7"/>
            <a:stretch>
              <a:fillRect/>
            </a:stretch>
          </a:blipFill>
        </p:spPr>
      </p:sp>
      <p:grpSp>
        <p:nvGrpSpPr>
          <p:cNvPr id="10" name="Group 10"/>
          <p:cNvGrpSpPr/>
          <p:nvPr/>
        </p:nvGrpSpPr>
        <p:grpSpPr>
          <a:xfrm>
            <a:off x="225739" y="141165"/>
            <a:ext cx="6666171" cy="4144088"/>
            <a:chOff x="0" y="0"/>
            <a:chExt cx="8888228" cy="5525450"/>
          </a:xfrm>
        </p:grpSpPr>
        <p:sp>
          <p:nvSpPr>
            <p:cNvPr id="11" name="TextBox 11"/>
            <p:cNvSpPr txBox="1"/>
            <p:nvPr/>
          </p:nvSpPr>
          <p:spPr>
            <a:xfrm>
              <a:off x="0" y="57150"/>
              <a:ext cx="8888228" cy="26792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0F180A"/>
                  </a:solidFill>
                  <a:latin typeface="Radley Italics"/>
                  <a:ea typeface="Radley Italics"/>
                  <a:cs typeface="Radley Italics"/>
                  <a:sym typeface="Radley Italics"/>
                </a:rPr>
                <a:t>Introduction to Digital Twins</a:t>
              </a:r>
            </a:p>
          </p:txBody>
        </p:sp>
        <p:sp>
          <p:nvSpPr>
            <p:cNvPr id="12" name="TextBox 12"/>
            <p:cNvSpPr txBox="1"/>
            <p:nvPr/>
          </p:nvSpPr>
          <p:spPr>
            <a:xfrm>
              <a:off x="0" y="3175950"/>
              <a:ext cx="8888228" cy="698500"/>
            </a:xfrm>
            <a:prstGeom prst="rect">
              <a:avLst/>
            </a:prstGeom>
          </p:spPr>
          <p:txBody>
            <a:bodyPr lIns="0" tIns="0" rIns="0" bIns="0" rtlCol="0" anchor="t">
              <a:spAutoFit/>
            </a:bodyPr>
            <a:lstStyle/>
            <a:p>
              <a:pPr marL="0" lvl="0" indent="0" algn="l">
                <a:lnSpc>
                  <a:spcPts val="4199"/>
                </a:lnSpc>
                <a:spcBef>
                  <a:spcPct val="0"/>
                </a:spcBef>
              </a:pPr>
              <a:endParaRPr/>
            </a:p>
          </p:txBody>
        </p:sp>
        <p:sp>
          <p:nvSpPr>
            <p:cNvPr id="13" name="TextBox 13"/>
            <p:cNvSpPr txBox="1"/>
            <p:nvPr/>
          </p:nvSpPr>
          <p:spPr>
            <a:xfrm>
              <a:off x="0" y="5080950"/>
              <a:ext cx="8888228" cy="444500"/>
            </a:xfrm>
            <a:prstGeom prst="rect">
              <a:avLst/>
            </a:prstGeom>
          </p:spPr>
          <p:txBody>
            <a:bodyPr lIns="0" tIns="0" rIns="0" bIns="0" rtlCol="0" anchor="t">
              <a:spAutoFit/>
            </a:bodyPr>
            <a:lstStyle/>
            <a:p>
              <a:pPr marL="0" lvl="0" indent="0" algn="l">
                <a:lnSpc>
                  <a:spcPts val="2400"/>
                </a:lnSpc>
              </a:pPr>
              <a:endParaRPr/>
            </a:p>
          </p:txBody>
        </p:sp>
      </p:grpSp>
      <p:sp>
        <p:nvSpPr>
          <p:cNvPr id="14" name="TextBox 14"/>
          <p:cNvSpPr txBox="1"/>
          <p:nvPr/>
        </p:nvSpPr>
        <p:spPr>
          <a:xfrm>
            <a:off x="0" y="2650604"/>
            <a:ext cx="9918723" cy="1816478"/>
          </a:xfrm>
          <a:prstGeom prst="rect">
            <a:avLst/>
          </a:prstGeom>
        </p:spPr>
        <p:txBody>
          <a:bodyPr lIns="0" tIns="0" rIns="0" bIns="0" rtlCol="0" anchor="t">
            <a:spAutoFit/>
          </a:bodyPr>
          <a:lstStyle/>
          <a:p>
            <a:pPr algn="ctr">
              <a:lnSpc>
                <a:spcPts val="2397"/>
              </a:lnSpc>
              <a:spcBef>
                <a:spcPct val="0"/>
              </a:spcBef>
            </a:pPr>
            <a:r>
              <a:rPr lang="en-US" sz="1997" u="sng">
                <a:solidFill>
                  <a:srgbClr val="0F180A"/>
                </a:solidFill>
                <a:latin typeface="Radley"/>
                <a:ea typeface="Radley"/>
                <a:cs typeface="Radley"/>
                <a:sym typeface="Radley"/>
              </a:rPr>
              <a:t> Digital Twin Overview</a:t>
            </a:r>
            <a:r>
              <a:rPr lang="en-US" sz="1997">
                <a:solidFill>
                  <a:srgbClr val="0F180A"/>
                </a:solidFill>
                <a:latin typeface="Radley"/>
                <a:ea typeface="Radley"/>
                <a:cs typeface="Radley"/>
                <a:sym typeface="Radley"/>
              </a:rPr>
              <a:t>: A digital twin is a dynamic virtual replica of a physical system that enables continuous real-time simulation and analysis. It integrates sensor data, mathematical models, and AI to bridge the physical and digital worlds. In smart water systems, digital twins allow continuous monitoring and intelligent control of infrastructure (pipes, pumps, tanks), supporting predictive maintenance and optimized operations</a:t>
            </a:r>
          </a:p>
        </p:txBody>
      </p:sp>
      <p:sp>
        <p:nvSpPr>
          <p:cNvPr id="15" name="TextBox 15"/>
          <p:cNvSpPr txBox="1"/>
          <p:nvPr/>
        </p:nvSpPr>
        <p:spPr>
          <a:xfrm>
            <a:off x="0" y="4534185"/>
            <a:ext cx="9923184" cy="1444702"/>
          </a:xfrm>
          <a:prstGeom prst="rect">
            <a:avLst/>
          </a:prstGeom>
        </p:spPr>
        <p:txBody>
          <a:bodyPr lIns="0" tIns="0" rIns="0" bIns="0" rtlCol="0" anchor="t">
            <a:spAutoFit/>
          </a:bodyPr>
          <a:lstStyle/>
          <a:p>
            <a:pPr algn="ctr">
              <a:lnSpc>
                <a:spcPts val="2795"/>
              </a:lnSpc>
              <a:spcBef>
                <a:spcPct val="0"/>
              </a:spcBef>
            </a:pPr>
            <a:r>
              <a:rPr lang="en-US" sz="1996" u="sng">
                <a:solidFill>
                  <a:srgbClr val="0F180A"/>
                </a:solidFill>
                <a:latin typeface="Carlito"/>
                <a:ea typeface="Carlito"/>
                <a:cs typeface="Carlito"/>
                <a:sym typeface="Carlito"/>
              </a:rPr>
              <a:t>ARCHITECTURE</a:t>
            </a:r>
            <a:r>
              <a:rPr lang="en-US" sz="1996">
                <a:solidFill>
                  <a:srgbClr val="0F180A"/>
                </a:solidFill>
                <a:latin typeface="Carlito"/>
                <a:ea typeface="Carlito"/>
                <a:cs typeface="Carlito"/>
                <a:sym typeface="Carlito"/>
              </a:rPr>
              <a:t>:</a:t>
            </a:r>
          </a:p>
          <a:p>
            <a:pPr algn="ctr">
              <a:lnSpc>
                <a:spcPts val="2795"/>
              </a:lnSpc>
              <a:spcBef>
                <a:spcPct val="0"/>
              </a:spcBef>
            </a:pPr>
            <a:r>
              <a:rPr lang="en-US" sz="1996">
                <a:solidFill>
                  <a:srgbClr val="0F180A"/>
                </a:solidFill>
                <a:latin typeface="Carlito"/>
                <a:ea typeface="Carlito"/>
                <a:cs typeface="Carlito"/>
                <a:sym typeface="Carlito"/>
              </a:rPr>
              <a:t>SWAN Digital Twin Architecture diagram gives a framework for categorising a digital twin’s main elements. This architecture framework can function as a checklist and lets you see the components and gaps you have to complete your digital twin.</a:t>
            </a:r>
          </a:p>
        </p:txBody>
      </p:sp>
      <p:sp>
        <p:nvSpPr>
          <p:cNvPr id="16" name="TextBox 16"/>
          <p:cNvSpPr txBox="1"/>
          <p:nvPr/>
        </p:nvSpPr>
        <p:spPr>
          <a:xfrm>
            <a:off x="11728007" y="3636680"/>
            <a:ext cx="4711116" cy="499251"/>
          </a:xfrm>
          <a:prstGeom prst="rect">
            <a:avLst/>
          </a:prstGeom>
        </p:spPr>
        <p:txBody>
          <a:bodyPr lIns="0" tIns="0" rIns="0" bIns="0" rtlCol="0" anchor="t">
            <a:spAutoFit/>
          </a:bodyPr>
          <a:lstStyle/>
          <a:p>
            <a:pPr algn="ctr">
              <a:lnSpc>
                <a:spcPts val="3630"/>
              </a:lnSpc>
              <a:spcBef>
                <a:spcPct val="0"/>
              </a:spcBef>
            </a:pPr>
            <a:r>
              <a:rPr lang="en-US" sz="2593">
                <a:solidFill>
                  <a:srgbClr val="0F180A"/>
                </a:solidFill>
                <a:latin typeface="Carlito"/>
                <a:ea typeface="Carlito"/>
                <a:cs typeface="Carlito"/>
                <a:sym typeface="Carlito"/>
              </a:rPr>
              <a:t>4 MAIN PILLARS OF DIGITAL TWIN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Freeform 2"/>
          <p:cNvSpPr/>
          <p:nvPr/>
        </p:nvSpPr>
        <p:spPr>
          <a:xfrm>
            <a:off x="10040369" y="4364896"/>
            <a:ext cx="8247631" cy="5733027"/>
          </a:xfrm>
          <a:custGeom>
            <a:avLst/>
            <a:gdLst/>
            <a:ahLst/>
            <a:cxnLst/>
            <a:rect l="l" t="t" r="r" b="b"/>
            <a:pathLst>
              <a:path w="8247631" h="5733027">
                <a:moveTo>
                  <a:pt x="0" y="0"/>
                </a:moveTo>
                <a:lnTo>
                  <a:pt x="8247631" y="0"/>
                </a:lnTo>
                <a:lnTo>
                  <a:pt x="8247631" y="5733027"/>
                </a:lnTo>
                <a:lnTo>
                  <a:pt x="0" y="5733027"/>
                </a:lnTo>
                <a:lnTo>
                  <a:pt x="0" y="0"/>
                </a:lnTo>
                <a:close/>
              </a:path>
            </a:pathLst>
          </a:custGeom>
          <a:blipFill>
            <a:blip r:embed="rId2"/>
            <a:stretch>
              <a:fillRect l="-2233" t="-924" b="-924"/>
            </a:stretch>
          </a:blipFill>
        </p:spPr>
      </p:sp>
      <p:sp>
        <p:nvSpPr>
          <p:cNvPr id="3" name="TextBox 3"/>
          <p:cNvSpPr txBox="1"/>
          <p:nvPr/>
        </p:nvSpPr>
        <p:spPr>
          <a:xfrm>
            <a:off x="0" y="-180975"/>
            <a:ext cx="18288000" cy="4819345"/>
          </a:xfrm>
          <a:prstGeom prst="rect">
            <a:avLst/>
          </a:prstGeom>
        </p:spPr>
        <p:txBody>
          <a:bodyPr lIns="0" tIns="0" rIns="0" bIns="0" rtlCol="0" anchor="t">
            <a:spAutoFit/>
          </a:bodyPr>
          <a:lstStyle/>
          <a:p>
            <a:pPr algn="ctr">
              <a:lnSpc>
                <a:spcPts val="6423"/>
              </a:lnSpc>
              <a:spcBef>
                <a:spcPct val="0"/>
              </a:spcBef>
            </a:pPr>
            <a:r>
              <a:rPr lang="en-US" sz="4588">
                <a:solidFill>
                  <a:srgbClr val="000000"/>
                </a:solidFill>
                <a:latin typeface="Carlito"/>
                <a:ea typeface="Carlito"/>
                <a:cs typeface="Carlito"/>
                <a:sym typeface="Carlito"/>
              </a:rPr>
              <a:t>Traditional vs Digital-Twin Models</a:t>
            </a:r>
          </a:p>
          <a:p>
            <a:pPr marL="600025" lvl="1" indent="-300013" algn="ctr">
              <a:lnSpc>
                <a:spcPts val="3890"/>
              </a:lnSpc>
              <a:spcBef>
                <a:spcPct val="0"/>
              </a:spcBef>
              <a:buFont typeface="Arial"/>
              <a:buChar char="•"/>
            </a:pPr>
            <a:r>
              <a:rPr lang="en-US" sz="2779">
                <a:solidFill>
                  <a:srgbClr val="000000"/>
                </a:solidFill>
                <a:latin typeface="Carlito"/>
                <a:ea typeface="Carlito"/>
                <a:cs typeface="Carlito"/>
                <a:sym typeface="Carlito"/>
              </a:rPr>
              <a:t>Traditional Water Management: Relies on offline simulations and historical data (GIS/BIM, hydrological models) with manual updates, mainly used during planning and design. Limited to static, 2D models and periodic analysis.</a:t>
            </a:r>
          </a:p>
          <a:p>
            <a:pPr marL="600025" lvl="1" indent="-300013" algn="ctr">
              <a:lnSpc>
                <a:spcPts val="3890"/>
              </a:lnSpc>
              <a:spcBef>
                <a:spcPct val="0"/>
              </a:spcBef>
              <a:buFont typeface="Arial"/>
              <a:buChar char="•"/>
            </a:pPr>
            <a:r>
              <a:rPr lang="en-US" sz="2779">
                <a:solidFill>
                  <a:srgbClr val="000000"/>
                </a:solidFill>
                <a:latin typeface="Carlito"/>
                <a:ea typeface="Carlito"/>
                <a:cs typeface="Carlito"/>
                <a:sym typeface="Carlito"/>
              </a:rPr>
              <a:t>Digital Twin Approach: Uses real-time IoT sensor data and AI-driven models for ongoing, automated system management. Covers the full life cycle (planning through operation) with multi-dimensional, high-fidelity 3D models. Models are continuously validated and updated against live data, enabling closed-loop control and decision-making.</a:t>
            </a:r>
          </a:p>
          <a:p>
            <a:pPr marL="600025" lvl="1" indent="-300013" algn="ctr">
              <a:lnSpc>
                <a:spcPts val="3890"/>
              </a:lnSpc>
              <a:spcBef>
                <a:spcPct val="0"/>
              </a:spcBef>
              <a:buFont typeface="Arial"/>
              <a:buChar char="•"/>
            </a:pPr>
            <a:r>
              <a:rPr lang="en-US" sz="2779">
                <a:solidFill>
                  <a:srgbClr val="000000"/>
                </a:solidFill>
                <a:latin typeface="Carlito"/>
                <a:ea typeface="Carlito"/>
                <a:cs typeface="Carlito"/>
                <a:sym typeface="Carlito"/>
              </a:rPr>
              <a:t>Key Differences: Traditional models require manual recalibration and have fixed scope, whereas digital twins are scalable (standardized interfaces) and enable seamless integration of new data sources and services.</a:t>
            </a:r>
          </a:p>
          <a:p>
            <a:pPr algn="ctr">
              <a:lnSpc>
                <a:spcPts val="3890"/>
              </a:lnSpc>
              <a:spcBef>
                <a:spcPct val="0"/>
              </a:spcBef>
            </a:pPr>
            <a:endParaRPr lang="en-US" sz="2779">
              <a:solidFill>
                <a:srgbClr val="000000"/>
              </a:solidFill>
              <a:latin typeface="Carlito"/>
              <a:ea typeface="Carlito"/>
              <a:cs typeface="Carlito"/>
              <a:sym typeface="Carlito"/>
            </a:endParaRPr>
          </a:p>
        </p:txBody>
      </p:sp>
      <p:sp>
        <p:nvSpPr>
          <p:cNvPr id="4" name="TextBox 4"/>
          <p:cNvSpPr txBox="1"/>
          <p:nvPr/>
        </p:nvSpPr>
        <p:spPr>
          <a:xfrm>
            <a:off x="0" y="4107816"/>
            <a:ext cx="10156917" cy="6179184"/>
          </a:xfrm>
          <a:prstGeom prst="rect">
            <a:avLst/>
          </a:prstGeom>
        </p:spPr>
        <p:txBody>
          <a:bodyPr lIns="0" tIns="0" rIns="0" bIns="0" rtlCol="0" anchor="t">
            <a:spAutoFit/>
          </a:bodyPr>
          <a:lstStyle/>
          <a:p>
            <a:pPr algn="ctr">
              <a:lnSpc>
                <a:spcPts val="5425"/>
              </a:lnSpc>
              <a:spcBef>
                <a:spcPct val="0"/>
              </a:spcBef>
            </a:pPr>
            <a:r>
              <a:rPr lang="en-US" sz="3875">
                <a:solidFill>
                  <a:srgbClr val="000000"/>
                </a:solidFill>
                <a:latin typeface="Carlito"/>
                <a:ea typeface="Carlito"/>
                <a:cs typeface="Carlito"/>
                <a:sym typeface="Carlito"/>
              </a:rPr>
              <a:t>Five-Dimensional Digital Twin Model</a:t>
            </a:r>
          </a:p>
          <a:p>
            <a:pPr algn="ctr">
              <a:lnSpc>
                <a:spcPts val="4305"/>
              </a:lnSpc>
              <a:spcBef>
                <a:spcPct val="0"/>
              </a:spcBef>
            </a:pPr>
            <a:r>
              <a:rPr lang="en-US" sz="3075" u="sng">
                <a:solidFill>
                  <a:srgbClr val="000000"/>
                </a:solidFill>
                <a:latin typeface="Carlito"/>
                <a:ea typeface="Carlito"/>
                <a:cs typeface="Carlito"/>
                <a:sym typeface="Carlito"/>
              </a:rPr>
              <a:t> Smart Water 5D Model</a:t>
            </a:r>
            <a:r>
              <a:rPr lang="en-US" sz="3075">
                <a:solidFill>
                  <a:srgbClr val="000000"/>
                </a:solidFill>
                <a:latin typeface="Carlito"/>
                <a:ea typeface="Carlito"/>
                <a:cs typeface="Carlito"/>
                <a:sym typeface="Carlito"/>
              </a:rPr>
              <a:t>: The digital twin for smart water conservancy includes five dimensions – physical entity, virtual model, data, service, and connection – adapted for water systems. Specifically, it comprises the physical water infrastructure (dams, pipes, watershed), its virtual twin model, spatiotemporal perception data (ground, aerial, satellite sensors), ubiquitous real-time interactions, and a digital service layer (analytics/control). This 5D framework supports detailed simulation, visualization and iterative optimization of water systems.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TextBox 2"/>
          <p:cNvSpPr txBox="1"/>
          <p:nvPr/>
        </p:nvSpPr>
        <p:spPr>
          <a:xfrm>
            <a:off x="114260" y="-133350"/>
            <a:ext cx="18173740" cy="10355307"/>
          </a:xfrm>
          <a:prstGeom prst="rect">
            <a:avLst/>
          </a:prstGeom>
        </p:spPr>
        <p:txBody>
          <a:bodyPr lIns="0" tIns="0" rIns="0" bIns="0" rtlCol="0" anchor="t">
            <a:spAutoFit/>
          </a:bodyPr>
          <a:lstStyle/>
          <a:p>
            <a:pPr algn="ctr">
              <a:lnSpc>
                <a:spcPts val="4885"/>
              </a:lnSpc>
              <a:spcBef>
                <a:spcPct val="0"/>
              </a:spcBef>
            </a:pPr>
            <a:r>
              <a:rPr lang="en-US" sz="3489">
                <a:solidFill>
                  <a:srgbClr val="000000"/>
                </a:solidFill>
                <a:latin typeface="Carlito"/>
                <a:ea typeface="Carlito"/>
                <a:cs typeface="Carlito"/>
                <a:sym typeface="Carlito"/>
              </a:rPr>
              <a:t>Water Conservancy Physical Entity:</a:t>
            </a:r>
          </a:p>
          <a:p>
            <a:pPr algn="ctr">
              <a:lnSpc>
                <a:spcPts val="3820"/>
              </a:lnSpc>
              <a:spcBef>
                <a:spcPct val="0"/>
              </a:spcBef>
            </a:pPr>
            <a:r>
              <a:rPr lang="en-US" sz="2728">
                <a:solidFill>
                  <a:srgbClr val="000000"/>
                </a:solidFill>
                <a:latin typeface="Carlito"/>
                <a:ea typeface="Carlito"/>
                <a:cs typeface="Carlito"/>
                <a:sym typeface="Carlito"/>
              </a:rPr>
              <a:t> Real-time data from physical water conservancy infrastructures (topography, equipment, construction impact areas) are collected using integrated air, sky, and ground monitoring systems. These include IoT sensors and devices feeding data into digital twin systems.</a:t>
            </a:r>
          </a:p>
          <a:p>
            <a:pPr algn="ctr">
              <a:lnSpc>
                <a:spcPts val="3820"/>
              </a:lnSpc>
              <a:spcBef>
                <a:spcPct val="0"/>
              </a:spcBef>
            </a:pPr>
            <a:endParaRPr lang="en-US" sz="2728">
              <a:solidFill>
                <a:srgbClr val="000000"/>
              </a:solidFill>
              <a:latin typeface="Carlito"/>
              <a:ea typeface="Carlito"/>
              <a:cs typeface="Carlito"/>
              <a:sym typeface="Carlito"/>
            </a:endParaRPr>
          </a:p>
          <a:p>
            <a:pPr algn="ctr">
              <a:lnSpc>
                <a:spcPts val="5189"/>
              </a:lnSpc>
              <a:spcBef>
                <a:spcPct val="0"/>
              </a:spcBef>
            </a:pPr>
            <a:r>
              <a:rPr lang="en-US" sz="3706">
                <a:solidFill>
                  <a:srgbClr val="000000"/>
                </a:solidFill>
                <a:latin typeface="Carlito"/>
                <a:ea typeface="Carlito"/>
                <a:cs typeface="Carlito"/>
                <a:sym typeface="Carlito"/>
              </a:rPr>
              <a:t> Water Conservancy Digital Twin:</a:t>
            </a:r>
          </a:p>
          <a:p>
            <a:pPr algn="ctr">
              <a:lnSpc>
                <a:spcPts val="3820"/>
              </a:lnSpc>
              <a:spcBef>
                <a:spcPct val="0"/>
              </a:spcBef>
            </a:pPr>
            <a:r>
              <a:rPr lang="en-US" sz="2728">
                <a:solidFill>
                  <a:srgbClr val="000000"/>
                </a:solidFill>
                <a:latin typeface="Carlito"/>
                <a:ea typeface="Carlito"/>
                <a:cs typeface="Carlito"/>
                <a:sym typeface="Carlito"/>
              </a:rPr>
              <a:t> A comprehensive virtual model of the water conservancy system is built using geometric, analytical, statistical, behavioral, and visualization models to represent the physical entity dynamically across multiple dimensions and time scales.</a:t>
            </a:r>
          </a:p>
          <a:p>
            <a:pPr algn="ctr">
              <a:lnSpc>
                <a:spcPts val="3820"/>
              </a:lnSpc>
              <a:spcBef>
                <a:spcPct val="0"/>
              </a:spcBef>
            </a:pPr>
            <a:endParaRPr lang="en-US" sz="2728">
              <a:solidFill>
                <a:srgbClr val="000000"/>
              </a:solidFill>
              <a:latin typeface="Carlito"/>
              <a:ea typeface="Carlito"/>
              <a:cs typeface="Carlito"/>
              <a:sym typeface="Carlito"/>
            </a:endParaRPr>
          </a:p>
          <a:p>
            <a:pPr algn="ctr">
              <a:lnSpc>
                <a:spcPts val="4885"/>
              </a:lnSpc>
              <a:spcBef>
                <a:spcPct val="0"/>
              </a:spcBef>
            </a:pPr>
            <a:r>
              <a:rPr lang="en-US" sz="3489">
                <a:solidFill>
                  <a:srgbClr val="000000"/>
                </a:solidFill>
                <a:latin typeface="Carlito"/>
                <a:ea typeface="Carlito"/>
                <a:cs typeface="Carlito"/>
                <a:sym typeface="Carlito"/>
              </a:rPr>
              <a:t> Heaven, Earth, and Space Perception Data:</a:t>
            </a:r>
          </a:p>
          <a:p>
            <a:pPr algn="ctr">
              <a:lnSpc>
                <a:spcPts val="3820"/>
              </a:lnSpc>
              <a:spcBef>
                <a:spcPct val="0"/>
              </a:spcBef>
            </a:pPr>
            <a:r>
              <a:rPr lang="en-US" sz="2728">
                <a:solidFill>
                  <a:srgbClr val="000000"/>
                </a:solidFill>
                <a:latin typeface="Carlito"/>
                <a:ea typeface="Carlito"/>
                <a:cs typeface="Carlito"/>
                <a:sym typeface="Carlito"/>
              </a:rPr>
              <a:t> Sensor-collected data, essential for digital twin operations, may have errors due to environmental influences and transmission loss. Thus, preprocessing and data fusion techniques are required for accuracy and integration.</a:t>
            </a:r>
          </a:p>
          <a:p>
            <a:pPr algn="ctr">
              <a:lnSpc>
                <a:spcPts val="3820"/>
              </a:lnSpc>
              <a:spcBef>
                <a:spcPct val="0"/>
              </a:spcBef>
            </a:pPr>
            <a:endParaRPr lang="en-US" sz="2728">
              <a:solidFill>
                <a:srgbClr val="000000"/>
              </a:solidFill>
              <a:latin typeface="Carlito"/>
              <a:ea typeface="Carlito"/>
              <a:cs typeface="Carlito"/>
              <a:sym typeface="Carlito"/>
            </a:endParaRPr>
          </a:p>
          <a:p>
            <a:pPr algn="ctr">
              <a:lnSpc>
                <a:spcPts val="4885"/>
              </a:lnSpc>
              <a:spcBef>
                <a:spcPct val="0"/>
              </a:spcBef>
            </a:pPr>
            <a:r>
              <a:rPr lang="en-US" sz="3489">
                <a:solidFill>
                  <a:srgbClr val="000000"/>
                </a:solidFill>
                <a:latin typeface="Carlito"/>
                <a:ea typeface="Carlito"/>
                <a:cs typeface="Carlito"/>
                <a:sym typeface="Carlito"/>
              </a:rPr>
              <a:t> Ubiquitous Real-Time Interaction:</a:t>
            </a:r>
          </a:p>
          <a:p>
            <a:pPr algn="ctr">
              <a:lnSpc>
                <a:spcPts val="3820"/>
              </a:lnSpc>
              <a:spcBef>
                <a:spcPct val="0"/>
              </a:spcBef>
            </a:pPr>
            <a:r>
              <a:rPr lang="en-US" sz="2728">
                <a:solidFill>
                  <a:srgbClr val="000000"/>
                </a:solidFill>
                <a:latin typeface="Carlito"/>
                <a:ea typeface="Carlito"/>
                <a:cs typeface="Carlito"/>
                <a:sym typeface="Carlito"/>
              </a:rPr>
              <a:t> A networked infrastructure (including IoT, internet, control systems, and protocols) enables real-time, secure, and efficient data exchange between physical systems and their digital counterparts for collaborative and optimized control.</a:t>
            </a:r>
          </a:p>
          <a:p>
            <a:pPr algn="ctr">
              <a:lnSpc>
                <a:spcPts val="3820"/>
              </a:lnSpc>
              <a:spcBef>
                <a:spcPct val="0"/>
              </a:spcBef>
            </a:pPr>
            <a:endParaRPr lang="en-US" sz="2728">
              <a:solidFill>
                <a:srgbClr val="000000"/>
              </a:solidFill>
              <a:latin typeface="Carlito"/>
              <a:ea typeface="Carlito"/>
              <a:cs typeface="Carlito"/>
              <a:sym typeface="Carlito"/>
            </a:endParaRPr>
          </a:p>
          <a:p>
            <a:pPr algn="ctr">
              <a:lnSpc>
                <a:spcPts val="5341"/>
              </a:lnSpc>
              <a:spcBef>
                <a:spcPct val="0"/>
              </a:spcBef>
            </a:pPr>
            <a:r>
              <a:rPr lang="en-US" sz="3815">
                <a:solidFill>
                  <a:srgbClr val="000000"/>
                </a:solidFill>
                <a:latin typeface="Carlito"/>
                <a:ea typeface="Carlito"/>
                <a:cs typeface="Carlito"/>
                <a:sym typeface="Carlito"/>
              </a:rPr>
              <a:t> Digital Empowerment Services: </a:t>
            </a:r>
          </a:p>
          <a:p>
            <a:pPr algn="ctr">
              <a:lnSpc>
                <a:spcPts val="3820"/>
              </a:lnSpc>
              <a:spcBef>
                <a:spcPct val="0"/>
              </a:spcBef>
            </a:pPr>
            <a:r>
              <a:rPr lang="en-US" sz="2728">
                <a:solidFill>
                  <a:srgbClr val="000000"/>
                </a:solidFill>
                <a:latin typeface="Carlito"/>
                <a:ea typeface="Carlito"/>
                <a:cs typeface="Carlito"/>
                <a:sym typeface="Carlito"/>
              </a:rPr>
              <a:t> Application layer of the digital twin system serving various stakeholders (authorities, operators, public) with solutions in water resource management, flood control, project monitoring, and risk early warning.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AutoShape 2"/>
          <p:cNvSpPr/>
          <p:nvPr/>
        </p:nvSpPr>
        <p:spPr>
          <a:xfrm flipH="1">
            <a:off x="3407785" y="3275521"/>
            <a:ext cx="0" cy="2575460"/>
          </a:xfrm>
          <a:prstGeom prst="line">
            <a:avLst/>
          </a:prstGeom>
          <a:ln w="9525" cap="flat">
            <a:solidFill>
              <a:srgbClr val="000000"/>
            </a:solidFill>
            <a:prstDash val="solid"/>
            <a:headEnd type="none" w="sm" len="sm"/>
            <a:tailEnd type="none" w="sm" len="sm"/>
          </a:ln>
        </p:spPr>
      </p:sp>
      <p:sp>
        <p:nvSpPr>
          <p:cNvPr id="3" name="AutoShape 3"/>
          <p:cNvSpPr/>
          <p:nvPr/>
        </p:nvSpPr>
        <p:spPr>
          <a:xfrm>
            <a:off x="6709807" y="3195998"/>
            <a:ext cx="0" cy="2575460"/>
          </a:xfrm>
          <a:prstGeom prst="line">
            <a:avLst/>
          </a:prstGeom>
          <a:ln w="9525" cap="flat">
            <a:solidFill>
              <a:srgbClr val="000000"/>
            </a:solidFill>
            <a:prstDash val="solid"/>
            <a:headEnd type="none" w="sm" len="sm"/>
            <a:tailEnd type="none" w="sm" len="sm"/>
          </a:ln>
        </p:spPr>
      </p:sp>
      <p:sp>
        <p:nvSpPr>
          <p:cNvPr id="4" name="Freeform 4"/>
          <p:cNvSpPr/>
          <p:nvPr/>
        </p:nvSpPr>
        <p:spPr>
          <a:xfrm>
            <a:off x="8362950" y="3538355"/>
            <a:ext cx="1616676" cy="1567557"/>
          </a:xfrm>
          <a:custGeom>
            <a:avLst/>
            <a:gdLst/>
            <a:ahLst/>
            <a:cxnLst/>
            <a:rect l="l" t="t" r="r" b="b"/>
            <a:pathLst>
              <a:path w="1616676" h="1567557">
                <a:moveTo>
                  <a:pt x="0" y="0"/>
                </a:moveTo>
                <a:lnTo>
                  <a:pt x="1616676" y="0"/>
                </a:lnTo>
                <a:lnTo>
                  <a:pt x="1616676" y="1567557"/>
                </a:lnTo>
                <a:lnTo>
                  <a:pt x="0" y="1567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816921">
            <a:off x="312215" y="1368332"/>
            <a:ext cx="1616676" cy="1567557"/>
          </a:xfrm>
          <a:custGeom>
            <a:avLst/>
            <a:gdLst/>
            <a:ahLst/>
            <a:cxnLst/>
            <a:rect l="l" t="t" r="r" b="b"/>
            <a:pathLst>
              <a:path w="1616676" h="1567557">
                <a:moveTo>
                  <a:pt x="0" y="0"/>
                </a:moveTo>
                <a:lnTo>
                  <a:pt x="1616677" y="0"/>
                </a:lnTo>
                <a:lnTo>
                  <a:pt x="1616677" y="1567557"/>
                </a:lnTo>
                <a:lnTo>
                  <a:pt x="0" y="1567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8883902">
            <a:off x="8335018" y="3699950"/>
            <a:ext cx="1616676" cy="1567557"/>
          </a:xfrm>
          <a:custGeom>
            <a:avLst/>
            <a:gdLst/>
            <a:ahLst/>
            <a:cxnLst/>
            <a:rect l="l" t="t" r="r" b="b"/>
            <a:pathLst>
              <a:path w="1616676" h="1567557">
                <a:moveTo>
                  <a:pt x="0" y="0"/>
                </a:moveTo>
                <a:lnTo>
                  <a:pt x="1616677" y="0"/>
                </a:lnTo>
                <a:lnTo>
                  <a:pt x="1616677" y="1567557"/>
                </a:lnTo>
                <a:lnTo>
                  <a:pt x="0" y="1567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883902">
            <a:off x="14568930" y="3847305"/>
            <a:ext cx="1616676" cy="1567557"/>
          </a:xfrm>
          <a:custGeom>
            <a:avLst/>
            <a:gdLst/>
            <a:ahLst/>
            <a:cxnLst/>
            <a:rect l="l" t="t" r="r" b="b"/>
            <a:pathLst>
              <a:path w="1616676" h="1567557">
                <a:moveTo>
                  <a:pt x="0" y="0"/>
                </a:moveTo>
                <a:lnTo>
                  <a:pt x="1616676" y="0"/>
                </a:lnTo>
                <a:lnTo>
                  <a:pt x="1616676" y="1567557"/>
                </a:lnTo>
                <a:lnTo>
                  <a:pt x="0" y="15675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7816921">
            <a:off x="605380" y="1535962"/>
            <a:ext cx="1616676" cy="1567557"/>
          </a:xfrm>
          <a:custGeom>
            <a:avLst/>
            <a:gdLst/>
            <a:ahLst/>
            <a:cxnLst/>
            <a:rect l="l" t="t" r="r" b="b"/>
            <a:pathLst>
              <a:path w="1616676" h="1567557">
                <a:moveTo>
                  <a:pt x="0" y="0"/>
                </a:moveTo>
                <a:lnTo>
                  <a:pt x="1616677" y="0"/>
                </a:lnTo>
                <a:lnTo>
                  <a:pt x="1616677" y="1567557"/>
                </a:lnTo>
                <a:lnTo>
                  <a:pt x="0" y="1567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494795" y="3856951"/>
            <a:ext cx="1298409" cy="1253555"/>
          </a:xfrm>
          <a:custGeom>
            <a:avLst/>
            <a:gdLst/>
            <a:ahLst/>
            <a:cxnLst/>
            <a:rect l="l" t="t" r="r" b="b"/>
            <a:pathLst>
              <a:path w="1298409" h="1253555">
                <a:moveTo>
                  <a:pt x="0" y="0"/>
                </a:moveTo>
                <a:lnTo>
                  <a:pt x="1298410" y="0"/>
                </a:lnTo>
                <a:lnTo>
                  <a:pt x="1298410" y="1253555"/>
                </a:lnTo>
                <a:lnTo>
                  <a:pt x="0" y="12535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729905">
            <a:off x="14433771" y="3582081"/>
            <a:ext cx="1756243" cy="1694774"/>
          </a:xfrm>
          <a:custGeom>
            <a:avLst/>
            <a:gdLst/>
            <a:ahLst/>
            <a:cxnLst/>
            <a:rect l="l" t="t" r="r" b="b"/>
            <a:pathLst>
              <a:path w="1756243" h="1694774">
                <a:moveTo>
                  <a:pt x="0" y="0"/>
                </a:moveTo>
                <a:lnTo>
                  <a:pt x="1756243" y="0"/>
                </a:lnTo>
                <a:lnTo>
                  <a:pt x="1756243" y="1694774"/>
                </a:lnTo>
                <a:lnTo>
                  <a:pt x="0" y="1694774"/>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837066" y="1510331"/>
            <a:ext cx="1332863" cy="1636327"/>
          </a:xfrm>
          <a:custGeom>
            <a:avLst/>
            <a:gdLst/>
            <a:ahLst/>
            <a:cxnLst/>
            <a:rect l="l" t="t" r="r" b="b"/>
            <a:pathLst>
              <a:path w="1332863" h="1636327">
                <a:moveTo>
                  <a:pt x="0" y="0"/>
                </a:moveTo>
                <a:lnTo>
                  <a:pt x="1332862" y="0"/>
                </a:lnTo>
                <a:lnTo>
                  <a:pt x="1332862" y="1636327"/>
                </a:lnTo>
                <a:lnTo>
                  <a:pt x="0" y="163632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12" name="Freeform 12"/>
          <p:cNvSpPr/>
          <p:nvPr/>
        </p:nvSpPr>
        <p:spPr>
          <a:xfrm>
            <a:off x="14576566" y="3611305"/>
            <a:ext cx="1470653" cy="1567557"/>
          </a:xfrm>
          <a:custGeom>
            <a:avLst/>
            <a:gdLst/>
            <a:ahLst/>
            <a:cxnLst/>
            <a:rect l="l" t="t" r="r" b="b"/>
            <a:pathLst>
              <a:path w="1470653" h="1567557">
                <a:moveTo>
                  <a:pt x="0" y="0"/>
                </a:moveTo>
                <a:lnTo>
                  <a:pt x="1470653" y="0"/>
                </a:lnTo>
                <a:lnTo>
                  <a:pt x="1470653" y="1567557"/>
                </a:lnTo>
                <a:lnTo>
                  <a:pt x="0" y="1567557"/>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13" name="Freeform 13"/>
          <p:cNvSpPr/>
          <p:nvPr/>
        </p:nvSpPr>
        <p:spPr>
          <a:xfrm>
            <a:off x="7132974" y="-69824"/>
            <a:ext cx="11155026" cy="6952790"/>
          </a:xfrm>
          <a:custGeom>
            <a:avLst/>
            <a:gdLst/>
            <a:ahLst/>
            <a:cxnLst/>
            <a:rect l="l" t="t" r="r" b="b"/>
            <a:pathLst>
              <a:path w="11155026" h="6952790">
                <a:moveTo>
                  <a:pt x="0" y="0"/>
                </a:moveTo>
                <a:lnTo>
                  <a:pt x="11155026" y="0"/>
                </a:lnTo>
                <a:lnTo>
                  <a:pt x="11155026" y="6952790"/>
                </a:lnTo>
                <a:lnTo>
                  <a:pt x="0" y="6952790"/>
                </a:lnTo>
                <a:lnTo>
                  <a:pt x="0" y="0"/>
                </a:lnTo>
                <a:close/>
              </a:path>
            </a:pathLst>
          </a:custGeom>
          <a:blipFill>
            <a:blip r:embed="rId14"/>
            <a:stretch>
              <a:fillRect l="-61" t="-2413" r="-463"/>
            </a:stretch>
          </a:blipFill>
        </p:spPr>
      </p:sp>
      <p:grpSp>
        <p:nvGrpSpPr>
          <p:cNvPr id="14" name="Group 14"/>
          <p:cNvGrpSpPr/>
          <p:nvPr/>
        </p:nvGrpSpPr>
        <p:grpSpPr>
          <a:xfrm>
            <a:off x="0" y="3313621"/>
            <a:ext cx="3407785" cy="2350048"/>
            <a:chOff x="0" y="0"/>
            <a:chExt cx="4543713" cy="3133397"/>
          </a:xfrm>
        </p:grpSpPr>
        <p:sp>
          <p:nvSpPr>
            <p:cNvPr id="15" name="TextBox 15"/>
            <p:cNvSpPr txBox="1"/>
            <p:nvPr/>
          </p:nvSpPr>
          <p:spPr>
            <a:xfrm>
              <a:off x="0" y="0"/>
              <a:ext cx="4543713" cy="1014679"/>
            </a:xfrm>
            <a:prstGeom prst="rect">
              <a:avLst/>
            </a:prstGeom>
          </p:spPr>
          <p:txBody>
            <a:bodyPr lIns="0" tIns="0" rIns="0" bIns="0" rtlCol="0" anchor="t">
              <a:spAutoFit/>
            </a:bodyPr>
            <a:lstStyle/>
            <a:p>
              <a:pPr marL="0" lvl="0" indent="0" algn="ctr">
                <a:lnSpc>
                  <a:spcPts val="3050"/>
                </a:lnSpc>
              </a:pPr>
              <a:r>
                <a:rPr lang="en-US" sz="2542">
                  <a:solidFill>
                    <a:srgbClr val="0F180A"/>
                  </a:solidFill>
                  <a:latin typeface="Radley"/>
                  <a:ea typeface="Radley"/>
                  <a:cs typeface="Radley"/>
                  <a:sym typeface="Radley"/>
                </a:rPr>
                <a:t>Sensors and Data Collection</a:t>
              </a:r>
            </a:p>
          </p:txBody>
        </p:sp>
        <p:sp>
          <p:nvSpPr>
            <p:cNvPr id="16" name="TextBox 16"/>
            <p:cNvSpPr txBox="1"/>
            <p:nvPr/>
          </p:nvSpPr>
          <p:spPr>
            <a:xfrm>
              <a:off x="0" y="1220320"/>
              <a:ext cx="4543713" cy="400283"/>
            </a:xfrm>
            <a:prstGeom prst="rect">
              <a:avLst/>
            </a:prstGeom>
          </p:spPr>
          <p:txBody>
            <a:bodyPr lIns="0" tIns="0" rIns="0" bIns="0" rtlCol="0" anchor="t">
              <a:spAutoFit/>
            </a:bodyPr>
            <a:lstStyle/>
            <a:p>
              <a:pPr marL="0" lvl="0" indent="0" algn="ctr">
                <a:lnSpc>
                  <a:spcPts val="2237"/>
                </a:lnSpc>
              </a:pPr>
              <a:r>
                <a:rPr lang="en-US" sz="1597" b="1">
                  <a:solidFill>
                    <a:srgbClr val="0F180A"/>
                  </a:solidFill>
                  <a:latin typeface="Carlito Bold"/>
                  <a:ea typeface="Carlito Bold"/>
                  <a:cs typeface="Carlito Bold"/>
                  <a:sym typeface="Carlito Bold"/>
                </a:rPr>
                <a:t>Gathering Essential Information</a:t>
              </a:r>
            </a:p>
          </p:txBody>
        </p:sp>
        <p:sp>
          <p:nvSpPr>
            <p:cNvPr id="17" name="TextBox 17"/>
            <p:cNvSpPr txBox="1"/>
            <p:nvPr/>
          </p:nvSpPr>
          <p:spPr>
            <a:xfrm>
              <a:off x="0" y="1598519"/>
              <a:ext cx="4543713" cy="1534879"/>
            </a:xfrm>
            <a:prstGeom prst="rect">
              <a:avLst/>
            </a:prstGeom>
          </p:spPr>
          <p:txBody>
            <a:bodyPr lIns="0" tIns="0" rIns="0" bIns="0" rtlCol="0" anchor="t">
              <a:spAutoFit/>
            </a:bodyPr>
            <a:lstStyle/>
            <a:p>
              <a:pPr marL="0" lvl="0" indent="0" algn="ctr">
                <a:lnSpc>
                  <a:spcPts val="2237"/>
                </a:lnSpc>
              </a:pPr>
              <a:r>
                <a:rPr lang="en-US" sz="1597">
                  <a:solidFill>
                    <a:srgbClr val="0F180A"/>
                  </a:solidFill>
                  <a:latin typeface="Carlito"/>
                  <a:ea typeface="Carlito"/>
                  <a:cs typeface="Carlito"/>
                  <a:sym typeface="Carlito"/>
                </a:rPr>
                <a:t>Diverse IoT sensors (e.g. flow meters, level gauges, weather stations, drones) collect real-time data on water levels, flow rates and quality</a:t>
              </a:r>
              <a:r>
                <a:rPr lang="en-US" sz="1597" u="sng">
                  <a:solidFill>
                    <a:srgbClr val="0F180A"/>
                  </a:solidFill>
                  <a:latin typeface="Carlito"/>
                  <a:ea typeface="Carlito"/>
                  <a:cs typeface="Carlito"/>
                  <a:sym typeface="Carlito"/>
                  <a:hlinkClick r:id="rId15" tooltip="https://www.mdpi.com/2073-4441/16/14/2038#:~:text=,time%20through%20a%20variety%20of"/>
                </a:rPr>
                <a:t>mdpi.com</a:t>
              </a:r>
              <a:r>
                <a:rPr lang="en-US" sz="1597">
                  <a:solidFill>
                    <a:srgbClr val="0F180A"/>
                  </a:solidFill>
                  <a:latin typeface="Carlito"/>
                  <a:ea typeface="Carlito"/>
                  <a:cs typeface="Carlito"/>
                  <a:sym typeface="Carlito"/>
                </a:rPr>
                <a:t>.</a:t>
              </a:r>
            </a:p>
          </p:txBody>
        </p:sp>
      </p:grpSp>
      <p:grpSp>
        <p:nvGrpSpPr>
          <p:cNvPr id="18" name="Group 18"/>
          <p:cNvGrpSpPr/>
          <p:nvPr/>
        </p:nvGrpSpPr>
        <p:grpSpPr>
          <a:xfrm>
            <a:off x="219913" y="5984331"/>
            <a:ext cx="3178347" cy="2345697"/>
            <a:chOff x="0" y="0"/>
            <a:chExt cx="4237796" cy="3127597"/>
          </a:xfrm>
        </p:grpSpPr>
        <p:sp>
          <p:nvSpPr>
            <p:cNvPr id="19" name="TextBox 19"/>
            <p:cNvSpPr txBox="1"/>
            <p:nvPr/>
          </p:nvSpPr>
          <p:spPr>
            <a:xfrm>
              <a:off x="0" y="0"/>
              <a:ext cx="4237796" cy="473182"/>
            </a:xfrm>
            <a:prstGeom prst="rect">
              <a:avLst/>
            </a:prstGeom>
          </p:spPr>
          <p:txBody>
            <a:bodyPr lIns="0" tIns="0" rIns="0" bIns="0" rtlCol="0" anchor="t">
              <a:spAutoFit/>
            </a:bodyPr>
            <a:lstStyle/>
            <a:p>
              <a:pPr marL="0" lvl="0" indent="0" algn="ctr">
                <a:lnSpc>
                  <a:spcPts val="2845"/>
                </a:lnSpc>
              </a:pPr>
              <a:r>
                <a:rPr lang="en-US" sz="2370">
                  <a:solidFill>
                    <a:srgbClr val="0F180A"/>
                  </a:solidFill>
                  <a:latin typeface="Radley"/>
                  <a:ea typeface="Radley"/>
                  <a:cs typeface="Radley"/>
                  <a:sym typeface="Radley"/>
                </a:rPr>
                <a:t>AI &amp; An</a:t>
              </a:r>
              <a:r>
                <a:rPr lang="en-US" sz="2370" u="none">
                  <a:solidFill>
                    <a:srgbClr val="0F180A"/>
                  </a:solidFill>
                  <a:latin typeface="Radley"/>
                  <a:ea typeface="Radley"/>
                  <a:cs typeface="Radley"/>
                  <a:sym typeface="Radley"/>
                </a:rPr>
                <a:t>alytics</a:t>
              </a:r>
            </a:p>
          </p:txBody>
        </p:sp>
        <p:sp>
          <p:nvSpPr>
            <p:cNvPr id="20" name="TextBox 20"/>
            <p:cNvSpPr txBox="1"/>
            <p:nvPr/>
          </p:nvSpPr>
          <p:spPr>
            <a:xfrm>
              <a:off x="0" y="651771"/>
              <a:ext cx="4237796" cy="712148"/>
            </a:xfrm>
            <a:prstGeom prst="rect">
              <a:avLst/>
            </a:prstGeom>
          </p:spPr>
          <p:txBody>
            <a:bodyPr lIns="0" tIns="0" rIns="0" bIns="0" rtlCol="0" anchor="t">
              <a:spAutoFit/>
            </a:bodyPr>
            <a:lstStyle/>
            <a:p>
              <a:pPr marL="0" lvl="0" indent="0" algn="ctr">
                <a:lnSpc>
                  <a:spcPts val="2086"/>
                </a:lnSpc>
              </a:pPr>
              <a:r>
                <a:rPr lang="en-US" sz="1490" b="1">
                  <a:solidFill>
                    <a:srgbClr val="0F180A"/>
                  </a:solidFill>
                  <a:latin typeface="Carlito Bold"/>
                  <a:ea typeface="Carlito Bold"/>
                  <a:cs typeface="Carlito Bold"/>
                  <a:sym typeface="Carlito Bold"/>
                </a:rPr>
                <a:t> Machine learning and data-mining algorithms</a:t>
              </a:r>
            </a:p>
          </p:txBody>
        </p:sp>
        <p:sp>
          <p:nvSpPr>
            <p:cNvPr id="21" name="TextBox 21"/>
            <p:cNvSpPr txBox="1"/>
            <p:nvPr/>
          </p:nvSpPr>
          <p:spPr>
            <a:xfrm>
              <a:off x="0" y="1357242"/>
              <a:ext cx="4237796" cy="1770355"/>
            </a:xfrm>
            <a:prstGeom prst="rect">
              <a:avLst/>
            </a:prstGeom>
          </p:spPr>
          <p:txBody>
            <a:bodyPr lIns="0" tIns="0" rIns="0" bIns="0" rtlCol="0" anchor="t">
              <a:spAutoFit/>
            </a:bodyPr>
            <a:lstStyle/>
            <a:p>
              <a:pPr algn="ctr">
                <a:lnSpc>
                  <a:spcPts val="2086"/>
                </a:lnSpc>
              </a:pPr>
              <a:r>
                <a:rPr lang="en-US" sz="1490">
                  <a:solidFill>
                    <a:srgbClr val="0F180A"/>
                  </a:solidFill>
                  <a:latin typeface="Carlito"/>
                  <a:ea typeface="Carlito"/>
                  <a:cs typeface="Carlito"/>
                  <a:sym typeface="Carlito"/>
                </a:rPr>
                <a:t>Analyze the data for anomaly detection, demand forecasting, and decision support</a:t>
              </a:r>
            </a:p>
            <a:p>
              <a:pPr marL="0" lvl="0" indent="0" algn="ctr">
                <a:lnSpc>
                  <a:spcPts val="2086"/>
                </a:lnSpc>
              </a:pPr>
              <a:r>
                <a:rPr lang="en-US" sz="1490">
                  <a:solidFill>
                    <a:srgbClr val="0F180A"/>
                  </a:solidFill>
                  <a:latin typeface="Carlito"/>
                  <a:ea typeface="Carlito"/>
                  <a:cs typeface="Carlito"/>
                  <a:sym typeface="Carlito"/>
                </a:rPr>
                <a:t>Data processing ensures timely decision-making and operational efficiency.</a:t>
              </a:r>
            </a:p>
          </p:txBody>
        </p:sp>
      </p:grpSp>
      <p:grpSp>
        <p:nvGrpSpPr>
          <p:cNvPr id="22" name="Group 22"/>
          <p:cNvGrpSpPr/>
          <p:nvPr/>
        </p:nvGrpSpPr>
        <p:grpSpPr>
          <a:xfrm>
            <a:off x="1829069" y="8857026"/>
            <a:ext cx="3302022" cy="1197401"/>
            <a:chOff x="0" y="0"/>
            <a:chExt cx="4402696" cy="1596535"/>
          </a:xfrm>
        </p:grpSpPr>
        <p:sp>
          <p:nvSpPr>
            <p:cNvPr id="23" name="TextBox 23"/>
            <p:cNvSpPr txBox="1"/>
            <p:nvPr/>
          </p:nvSpPr>
          <p:spPr>
            <a:xfrm>
              <a:off x="0" y="0"/>
              <a:ext cx="4402696" cy="440072"/>
            </a:xfrm>
            <a:prstGeom prst="rect">
              <a:avLst/>
            </a:prstGeom>
          </p:spPr>
          <p:txBody>
            <a:bodyPr lIns="0" tIns="0" rIns="0" bIns="0" rtlCol="0" anchor="t">
              <a:spAutoFit/>
            </a:bodyPr>
            <a:lstStyle/>
            <a:p>
              <a:pPr marL="0" lvl="0" indent="0" algn="ctr">
                <a:lnSpc>
                  <a:spcPts val="2646"/>
                </a:lnSpc>
              </a:pPr>
              <a:r>
                <a:rPr lang="en-US" sz="2205" u="none">
                  <a:solidFill>
                    <a:srgbClr val="0F180A"/>
                  </a:solidFill>
                  <a:latin typeface="Radley"/>
                  <a:ea typeface="Radley"/>
                  <a:cs typeface="Radley"/>
                  <a:sym typeface="Radley"/>
                </a:rPr>
                <a:t>Visualization Tools</a:t>
              </a:r>
            </a:p>
          </p:txBody>
        </p:sp>
        <p:sp>
          <p:nvSpPr>
            <p:cNvPr id="24" name="TextBox 24"/>
            <p:cNvSpPr txBox="1"/>
            <p:nvPr/>
          </p:nvSpPr>
          <p:spPr>
            <a:xfrm>
              <a:off x="0" y="602166"/>
              <a:ext cx="4402696" cy="994369"/>
            </a:xfrm>
            <a:prstGeom prst="rect">
              <a:avLst/>
            </a:prstGeom>
          </p:spPr>
          <p:txBody>
            <a:bodyPr lIns="0" tIns="0" rIns="0" bIns="0" rtlCol="0" anchor="t">
              <a:spAutoFit/>
            </a:bodyPr>
            <a:lstStyle/>
            <a:p>
              <a:pPr marL="0" lvl="0" indent="0" algn="ctr">
                <a:lnSpc>
                  <a:spcPts val="1940"/>
                </a:lnSpc>
              </a:pPr>
              <a:r>
                <a:rPr lang="en-US" sz="1386">
                  <a:solidFill>
                    <a:srgbClr val="0F180A"/>
                  </a:solidFill>
                  <a:latin typeface="Carlito"/>
                  <a:ea typeface="Carlito"/>
                  <a:cs typeface="Carlito"/>
                  <a:sym typeface="Carlito"/>
                </a:rPr>
                <a:t>Integration Platforms: BIM/GIS integration and APIs connect diverse models, enabling 3D visualization and real-time control.</a:t>
              </a:r>
            </a:p>
          </p:txBody>
        </p:sp>
      </p:grpSp>
      <p:sp>
        <p:nvSpPr>
          <p:cNvPr id="25" name="TextBox 25"/>
          <p:cNvSpPr txBox="1"/>
          <p:nvPr/>
        </p:nvSpPr>
        <p:spPr>
          <a:xfrm>
            <a:off x="-774350" y="-12674"/>
            <a:ext cx="8817126" cy="1004572"/>
          </a:xfrm>
          <a:prstGeom prst="rect">
            <a:avLst/>
          </a:prstGeom>
        </p:spPr>
        <p:txBody>
          <a:bodyPr lIns="0" tIns="0" rIns="0" bIns="0" rtlCol="0" anchor="t">
            <a:spAutoFit/>
          </a:bodyPr>
          <a:lstStyle/>
          <a:p>
            <a:pPr marL="0" lvl="0" indent="0" algn="ctr">
              <a:lnSpc>
                <a:spcPts val="7840"/>
              </a:lnSpc>
              <a:spcBef>
                <a:spcPct val="0"/>
              </a:spcBef>
            </a:pPr>
            <a:r>
              <a:rPr lang="en-US" sz="7000">
                <a:solidFill>
                  <a:srgbClr val="0F180A"/>
                </a:solidFill>
                <a:latin typeface="Radley"/>
                <a:ea typeface="Radley"/>
                <a:cs typeface="Radley"/>
                <a:sym typeface="Radley"/>
              </a:rPr>
              <a:t>Key Components</a:t>
            </a:r>
          </a:p>
        </p:txBody>
      </p:sp>
      <p:grpSp>
        <p:nvGrpSpPr>
          <p:cNvPr id="26" name="Group 26"/>
          <p:cNvGrpSpPr/>
          <p:nvPr/>
        </p:nvGrpSpPr>
        <p:grpSpPr>
          <a:xfrm>
            <a:off x="3480079" y="3275521"/>
            <a:ext cx="3157433" cy="2067452"/>
            <a:chOff x="0" y="0"/>
            <a:chExt cx="4209911" cy="2756602"/>
          </a:xfrm>
        </p:grpSpPr>
        <p:sp>
          <p:nvSpPr>
            <p:cNvPr id="27" name="TextBox 27"/>
            <p:cNvSpPr txBox="1"/>
            <p:nvPr/>
          </p:nvSpPr>
          <p:spPr>
            <a:xfrm>
              <a:off x="0" y="0"/>
              <a:ext cx="4209911" cy="470068"/>
            </a:xfrm>
            <a:prstGeom prst="rect">
              <a:avLst/>
            </a:prstGeom>
          </p:spPr>
          <p:txBody>
            <a:bodyPr lIns="0" tIns="0" rIns="0" bIns="0" rtlCol="0" anchor="t">
              <a:spAutoFit/>
            </a:bodyPr>
            <a:lstStyle/>
            <a:p>
              <a:pPr marL="0" lvl="0" indent="0" algn="ctr">
                <a:lnSpc>
                  <a:spcPts val="2826"/>
                </a:lnSpc>
              </a:pPr>
              <a:r>
                <a:rPr lang="en-US" sz="2355">
                  <a:solidFill>
                    <a:srgbClr val="0F180A"/>
                  </a:solidFill>
                  <a:latin typeface="Radley"/>
                  <a:ea typeface="Radley"/>
                  <a:cs typeface="Radley"/>
                  <a:sym typeface="Radley"/>
                </a:rPr>
                <a:t>Io</a:t>
              </a:r>
              <a:r>
                <a:rPr lang="en-US" sz="2355" u="none">
                  <a:solidFill>
                    <a:srgbClr val="0F180A"/>
                  </a:solidFill>
                  <a:latin typeface="Radley"/>
                  <a:ea typeface="Radley"/>
                  <a:cs typeface="Radley"/>
                  <a:sym typeface="Radley"/>
                </a:rPr>
                <a:t>T Connectivity</a:t>
              </a:r>
            </a:p>
          </p:txBody>
        </p:sp>
        <p:sp>
          <p:nvSpPr>
            <p:cNvPr id="28" name="TextBox 28"/>
            <p:cNvSpPr txBox="1"/>
            <p:nvPr/>
          </p:nvSpPr>
          <p:spPr>
            <a:xfrm>
              <a:off x="0" y="647106"/>
              <a:ext cx="4209911" cy="1759082"/>
            </a:xfrm>
            <a:prstGeom prst="rect">
              <a:avLst/>
            </a:prstGeom>
          </p:spPr>
          <p:txBody>
            <a:bodyPr lIns="0" tIns="0" rIns="0" bIns="0" rtlCol="0" anchor="t">
              <a:spAutoFit/>
            </a:bodyPr>
            <a:lstStyle/>
            <a:p>
              <a:pPr marL="0" lvl="0" indent="0" algn="ctr">
                <a:lnSpc>
                  <a:spcPts val="2072"/>
                </a:lnSpc>
              </a:pPr>
              <a:r>
                <a:rPr lang="en-US" sz="1480" b="1">
                  <a:solidFill>
                    <a:srgbClr val="0F180A"/>
                  </a:solidFill>
                  <a:latin typeface="Carlito Bold"/>
                  <a:ea typeface="Carlito Bold"/>
                  <a:cs typeface="Carlito Bold"/>
                  <a:sym typeface="Carlito Bold"/>
                </a:rPr>
                <a:t>Sensor data are transmitted via wireless/Internet links to a cloud/edge platform for processing. Networking (LPWAN, LORA, etc.) ensures continuous data flow.</a:t>
              </a:r>
            </a:p>
          </p:txBody>
        </p:sp>
        <p:sp>
          <p:nvSpPr>
            <p:cNvPr id="29" name="TextBox 29"/>
            <p:cNvSpPr txBox="1"/>
            <p:nvPr/>
          </p:nvSpPr>
          <p:spPr>
            <a:xfrm>
              <a:off x="0" y="2399178"/>
              <a:ext cx="4209911" cy="357424"/>
            </a:xfrm>
            <a:prstGeom prst="rect">
              <a:avLst/>
            </a:prstGeom>
          </p:spPr>
          <p:txBody>
            <a:bodyPr lIns="0" tIns="0" rIns="0" bIns="0" rtlCol="0" anchor="t">
              <a:spAutoFit/>
            </a:bodyPr>
            <a:lstStyle/>
            <a:p>
              <a:pPr marL="0" lvl="0" indent="0" algn="ctr">
                <a:lnSpc>
                  <a:spcPts val="2072"/>
                </a:lnSpc>
              </a:pPr>
              <a:endParaRPr/>
            </a:p>
          </p:txBody>
        </p:sp>
      </p:grpSp>
      <p:grpSp>
        <p:nvGrpSpPr>
          <p:cNvPr id="30" name="Group 30"/>
          <p:cNvGrpSpPr/>
          <p:nvPr/>
        </p:nvGrpSpPr>
        <p:grpSpPr>
          <a:xfrm>
            <a:off x="3407785" y="6148215"/>
            <a:ext cx="3311547" cy="1341448"/>
            <a:chOff x="0" y="0"/>
            <a:chExt cx="4415396" cy="1788598"/>
          </a:xfrm>
        </p:grpSpPr>
        <p:sp>
          <p:nvSpPr>
            <p:cNvPr id="31" name="TextBox 31"/>
            <p:cNvSpPr txBox="1"/>
            <p:nvPr/>
          </p:nvSpPr>
          <p:spPr>
            <a:xfrm>
              <a:off x="0" y="0"/>
              <a:ext cx="4415396" cy="493012"/>
            </a:xfrm>
            <a:prstGeom prst="rect">
              <a:avLst/>
            </a:prstGeom>
          </p:spPr>
          <p:txBody>
            <a:bodyPr lIns="0" tIns="0" rIns="0" bIns="0" rtlCol="0" anchor="t">
              <a:spAutoFit/>
            </a:bodyPr>
            <a:lstStyle/>
            <a:p>
              <a:pPr marL="0" lvl="0" indent="0" algn="ctr">
                <a:lnSpc>
                  <a:spcPts val="2964"/>
                </a:lnSpc>
              </a:pPr>
              <a:r>
                <a:rPr lang="en-US" sz="2470">
                  <a:solidFill>
                    <a:srgbClr val="0F180A"/>
                  </a:solidFill>
                  <a:latin typeface="Radley"/>
                  <a:ea typeface="Radley"/>
                  <a:cs typeface="Radley"/>
                  <a:sym typeface="Radley"/>
                </a:rPr>
                <a:t>Cloud/Edge Comp</a:t>
              </a:r>
              <a:r>
                <a:rPr lang="en-US" sz="2470" u="none">
                  <a:solidFill>
                    <a:srgbClr val="0F180A"/>
                  </a:solidFill>
                  <a:latin typeface="Radley"/>
                  <a:ea typeface="Radley"/>
                  <a:cs typeface="Radley"/>
                  <a:sym typeface="Radley"/>
                </a:rPr>
                <a:t>uting</a:t>
              </a:r>
            </a:p>
          </p:txBody>
        </p:sp>
        <p:sp>
          <p:nvSpPr>
            <p:cNvPr id="32" name="TextBox 32"/>
            <p:cNvSpPr txBox="1"/>
            <p:nvPr/>
          </p:nvSpPr>
          <p:spPr>
            <a:xfrm>
              <a:off x="0" y="671956"/>
              <a:ext cx="4415396" cy="1116641"/>
            </a:xfrm>
            <a:prstGeom prst="rect">
              <a:avLst/>
            </a:prstGeom>
          </p:spPr>
          <p:txBody>
            <a:bodyPr lIns="0" tIns="0" rIns="0" bIns="0" rtlCol="0" anchor="t">
              <a:spAutoFit/>
            </a:bodyPr>
            <a:lstStyle/>
            <a:p>
              <a:pPr marL="0" lvl="0" indent="0" algn="ctr">
                <a:lnSpc>
                  <a:spcPts val="2173"/>
                </a:lnSpc>
              </a:pPr>
              <a:r>
                <a:rPr lang="en-US" sz="1552">
                  <a:solidFill>
                    <a:srgbClr val="0F180A"/>
                  </a:solidFill>
                  <a:latin typeface="Carlito"/>
                  <a:ea typeface="Carlito"/>
                  <a:cs typeface="Carlito"/>
                  <a:sym typeface="Carlito"/>
                </a:rPr>
                <a:t>Provides scalable storage and processing (big data, edge nodes) for high-fidelity digital twin models</a:t>
              </a:r>
            </a:p>
          </p:txBody>
        </p:sp>
      </p:grpSp>
      <p:sp>
        <p:nvSpPr>
          <p:cNvPr id="33" name="AutoShape 33"/>
          <p:cNvSpPr/>
          <p:nvPr/>
        </p:nvSpPr>
        <p:spPr>
          <a:xfrm>
            <a:off x="3398260" y="6148215"/>
            <a:ext cx="0" cy="2575460"/>
          </a:xfrm>
          <a:prstGeom prst="line">
            <a:avLst/>
          </a:prstGeom>
          <a:ln w="9525" cap="flat">
            <a:solidFill>
              <a:srgbClr val="000000"/>
            </a:solidFill>
            <a:prstDash val="solid"/>
            <a:headEnd type="none" w="sm" len="sm"/>
            <a:tailEnd type="none" w="sm" len="sm"/>
          </a:ln>
        </p:spPr>
      </p:sp>
      <p:sp>
        <p:nvSpPr>
          <p:cNvPr id="34" name="AutoShape 34"/>
          <p:cNvSpPr/>
          <p:nvPr/>
        </p:nvSpPr>
        <p:spPr>
          <a:xfrm>
            <a:off x="6719332" y="6148215"/>
            <a:ext cx="0" cy="2575460"/>
          </a:xfrm>
          <a:prstGeom prst="line">
            <a:avLst/>
          </a:prstGeom>
          <a:ln w="9525" cap="flat">
            <a:solidFill>
              <a:srgbClr val="000000"/>
            </a:solidFill>
            <a:prstDash val="solid"/>
            <a:headEnd type="none" w="sm" len="sm"/>
            <a:tailEnd type="none" w="sm" len="sm"/>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Freeform 2"/>
          <p:cNvSpPr/>
          <p:nvPr/>
        </p:nvSpPr>
        <p:spPr>
          <a:xfrm rot="442618">
            <a:off x="-1886859" y="163145"/>
            <a:ext cx="5345318" cy="2209116"/>
          </a:xfrm>
          <a:custGeom>
            <a:avLst/>
            <a:gdLst/>
            <a:ahLst/>
            <a:cxnLst/>
            <a:rect l="l" t="t" r="r" b="b"/>
            <a:pathLst>
              <a:path w="5345318" h="2209116">
                <a:moveTo>
                  <a:pt x="0" y="0"/>
                </a:moveTo>
                <a:lnTo>
                  <a:pt x="5345318" y="0"/>
                </a:lnTo>
                <a:lnTo>
                  <a:pt x="5345318" y="2209116"/>
                </a:lnTo>
                <a:lnTo>
                  <a:pt x="0" y="220911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1087220">
            <a:off x="14603087" y="9050973"/>
            <a:ext cx="5345318" cy="2209116"/>
          </a:xfrm>
          <a:custGeom>
            <a:avLst/>
            <a:gdLst/>
            <a:ahLst/>
            <a:cxnLst/>
            <a:rect l="l" t="t" r="r" b="b"/>
            <a:pathLst>
              <a:path w="5345318" h="2209116">
                <a:moveTo>
                  <a:pt x="0" y="0"/>
                </a:moveTo>
                <a:lnTo>
                  <a:pt x="5345319" y="0"/>
                </a:lnTo>
                <a:lnTo>
                  <a:pt x="5345319" y="2209115"/>
                </a:lnTo>
                <a:lnTo>
                  <a:pt x="0" y="220911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14091980" y="-170874"/>
            <a:ext cx="6067409" cy="2399147"/>
          </a:xfrm>
          <a:custGeom>
            <a:avLst/>
            <a:gdLst/>
            <a:ahLst/>
            <a:cxnLst/>
            <a:rect l="l" t="t" r="r" b="b"/>
            <a:pathLst>
              <a:path w="6067409" h="2399147">
                <a:moveTo>
                  <a:pt x="0" y="0"/>
                </a:moveTo>
                <a:lnTo>
                  <a:pt x="6067409" y="0"/>
                </a:lnTo>
                <a:lnTo>
                  <a:pt x="6067409" y="2399148"/>
                </a:lnTo>
                <a:lnTo>
                  <a:pt x="0" y="2399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612810" y="-113724"/>
            <a:ext cx="12572327" cy="1995172"/>
          </a:xfrm>
          <a:prstGeom prst="rect">
            <a:avLst/>
          </a:prstGeom>
        </p:spPr>
        <p:txBody>
          <a:bodyPr lIns="0" tIns="0" rIns="0" bIns="0" rtlCol="0" anchor="t">
            <a:spAutoFit/>
          </a:bodyPr>
          <a:lstStyle/>
          <a:p>
            <a:pPr marL="0" lvl="0" indent="0" algn="ctr">
              <a:lnSpc>
                <a:spcPts val="7840"/>
              </a:lnSpc>
              <a:spcBef>
                <a:spcPct val="0"/>
              </a:spcBef>
            </a:pPr>
            <a:r>
              <a:rPr lang="en-US" sz="7000">
                <a:solidFill>
                  <a:srgbClr val="0F180A"/>
                </a:solidFill>
                <a:latin typeface="Radley"/>
                <a:ea typeface="Radley"/>
                <a:cs typeface="Radley"/>
                <a:sym typeface="Radley"/>
              </a:rPr>
              <a:t>Real-Time Data Flow and Control</a:t>
            </a:r>
          </a:p>
        </p:txBody>
      </p:sp>
      <p:sp>
        <p:nvSpPr>
          <p:cNvPr id="6" name="TextBox 6"/>
          <p:cNvSpPr txBox="1"/>
          <p:nvPr/>
        </p:nvSpPr>
        <p:spPr>
          <a:xfrm>
            <a:off x="2612810" y="2369475"/>
            <a:ext cx="13163954" cy="7037800"/>
          </a:xfrm>
          <a:prstGeom prst="rect">
            <a:avLst/>
          </a:prstGeom>
        </p:spPr>
        <p:txBody>
          <a:bodyPr lIns="0" tIns="0" rIns="0" bIns="0" rtlCol="0" anchor="t">
            <a:spAutoFit/>
          </a:bodyPr>
          <a:lstStyle/>
          <a:p>
            <a:pPr algn="ctr">
              <a:lnSpc>
                <a:spcPts val="3739"/>
              </a:lnSpc>
              <a:spcBef>
                <a:spcPct val="0"/>
              </a:spcBef>
            </a:pPr>
            <a:r>
              <a:rPr lang="en-US" sz="2671" u="sng">
                <a:solidFill>
                  <a:srgbClr val="0F180A"/>
                </a:solidFill>
                <a:latin typeface="Carlito"/>
                <a:ea typeface="Carlito"/>
                <a:cs typeface="Carlito"/>
                <a:sym typeface="Carlito"/>
              </a:rPr>
              <a:t>Continuous Monitoring</a:t>
            </a:r>
            <a:r>
              <a:rPr lang="en-US" sz="2671">
                <a:solidFill>
                  <a:srgbClr val="0F180A"/>
                </a:solidFill>
                <a:latin typeface="Carlito"/>
                <a:ea typeface="Carlito"/>
                <a:cs typeface="Carlito"/>
                <a:sym typeface="Carlito"/>
              </a:rPr>
              <a:t>: IoT sensors feed live data into the digital twin, giving up-to-the-second awareness of the campus water system’s state.</a:t>
            </a:r>
          </a:p>
          <a:p>
            <a:pPr algn="ctr">
              <a:lnSpc>
                <a:spcPts val="3739"/>
              </a:lnSpc>
              <a:spcBef>
                <a:spcPct val="0"/>
              </a:spcBef>
            </a:pPr>
            <a:endParaRPr lang="en-US" sz="2671">
              <a:solidFill>
                <a:srgbClr val="0F180A"/>
              </a:solidFill>
              <a:latin typeface="Carlito"/>
              <a:ea typeface="Carlito"/>
              <a:cs typeface="Carlito"/>
              <a:sym typeface="Carlito"/>
            </a:endParaRPr>
          </a:p>
          <a:p>
            <a:pPr algn="ctr">
              <a:lnSpc>
                <a:spcPts val="3739"/>
              </a:lnSpc>
              <a:spcBef>
                <a:spcPct val="0"/>
              </a:spcBef>
            </a:pPr>
            <a:r>
              <a:rPr lang="en-US" sz="2671" u="sng">
                <a:solidFill>
                  <a:srgbClr val="0F180A"/>
                </a:solidFill>
                <a:latin typeface="Carlito"/>
                <a:ea typeface="Carlito"/>
                <a:cs typeface="Carlito"/>
                <a:sym typeface="Carlito"/>
              </a:rPr>
              <a:t>Analytics &amp; Predictions</a:t>
            </a:r>
            <a:r>
              <a:rPr lang="en-US" sz="2671">
                <a:solidFill>
                  <a:srgbClr val="0F180A"/>
                </a:solidFill>
                <a:latin typeface="Carlito"/>
                <a:ea typeface="Carlito"/>
                <a:cs typeface="Carlito"/>
                <a:sym typeface="Carlito"/>
              </a:rPr>
              <a:t>: Real-time data drive AI models that detect leaks, predict usage, and forecast events (e.g. leakage). For example, a pressure drop triggers the twin to localize a leak and recommend action.</a:t>
            </a:r>
          </a:p>
          <a:p>
            <a:pPr algn="ctr">
              <a:lnSpc>
                <a:spcPts val="3739"/>
              </a:lnSpc>
              <a:spcBef>
                <a:spcPct val="0"/>
              </a:spcBef>
            </a:pPr>
            <a:endParaRPr lang="en-US" sz="2671">
              <a:solidFill>
                <a:srgbClr val="0F180A"/>
              </a:solidFill>
              <a:latin typeface="Carlito"/>
              <a:ea typeface="Carlito"/>
              <a:cs typeface="Carlito"/>
              <a:sym typeface="Carlito"/>
            </a:endParaRPr>
          </a:p>
          <a:p>
            <a:pPr algn="ctr">
              <a:lnSpc>
                <a:spcPts val="3739"/>
              </a:lnSpc>
              <a:spcBef>
                <a:spcPct val="0"/>
              </a:spcBef>
            </a:pPr>
            <a:r>
              <a:rPr lang="en-US" sz="2671" u="sng">
                <a:solidFill>
                  <a:srgbClr val="0F180A"/>
                </a:solidFill>
                <a:latin typeface="Carlito"/>
                <a:ea typeface="Carlito"/>
                <a:cs typeface="Carlito"/>
                <a:sym typeface="Carlito"/>
              </a:rPr>
              <a:t>Feedback Control</a:t>
            </a:r>
            <a:r>
              <a:rPr lang="en-US" sz="2671">
                <a:solidFill>
                  <a:srgbClr val="0F180A"/>
                </a:solidFill>
                <a:latin typeface="Carlito"/>
                <a:ea typeface="Carlito"/>
                <a:cs typeface="Carlito"/>
                <a:sym typeface="Carlito"/>
              </a:rPr>
              <a:t>: The twin can command actuators (valves, pumps) via control systems to adjust flows or isolate faults automatically.</a:t>
            </a:r>
          </a:p>
          <a:p>
            <a:pPr algn="ctr">
              <a:lnSpc>
                <a:spcPts val="3739"/>
              </a:lnSpc>
              <a:spcBef>
                <a:spcPct val="0"/>
              </a:spcBef>
            </a:pPr>
            <a:endParaRPr lang="en-US" sz="2671">
              <a:solidFill>
                <a:srgbClr val="0F180A"/>
              </a:solidFill>
              <a:latin typeface="Carlito"/>
              <a:ea typeface="Carlito"/>
              <a:cs typeface="Carlito"/>
              <a:sym typeface="Carlito"/>
            </a:endParaRPr>
          </a:p>
          <a:p>
            <a:pPr algn="ctr">
              <a:lnSpc>
                <a:spcPts val="3739"/>
              </a:lnSpc>
              <a:spcBef>
                <a:spcPct val="0"/>
              </a:spcBef>
            </a:pPr>
            <a:r>
              <a:rPr lang="en-US" sz="2671" u="sng">
                <a:solidFill>
                  <a:srgbClr val="0F180A"/>
                </a:solidFill>
                <a:latin typeface="Carlito"/>
                <a:ea typeface="Carlito"/>
                <a:cs typeface="Carlito"/>
                <a:sym typeface="Carlito"/>
              </a:rPr>
              <a:t>Operator Interface</a:t>
            </a:r>
            <a:r>
              <a:rPr lang="en-US" sz="2671">
                <a:solidFill>
                  <a:srgbClr val="0F180A"/>
                </a:solidFill>
                <a:latin typeface="Carlito"/>
                <a:ea typeface="Carlito"/>
                <a:cs typeface="Carlito"/>
                <a:sym typeface="Carlito"/>
              </a:rPr>
              <a:t>: Dashboards and alerts help operators oversee water use and respond to issues quickly.</a:t>
            </a:r>
          </a:p>
          <a:p>
            <a:pPr algn="ctr">
              <a:lnSpc>
                <a:spcPts val="3739"/>
              </a:lnSpc>
              <a:spcBef>
                <a:spcPct val="0"/>
              </a:spcBef>
            </a:pPr>
            <a:endParaRPr lang="en-US" sz="2671">
              <a:solidFill>
                <a:srgbClr val="0F180A"/>
              </a:solidFill>
              <a:latin typeface="Carlito"/>
              <a:ea typeface="Carlito"/>
              <a:cs typeface="Carlito"/>
              <a:sym typeface="Carlito"/>
            </a:endParaRPr>
          </a:p>
          <a:p>
            <a:pPr algn="ctr">
              <a:lnSpc>
                <a:spcPts val="3739"/>
              </a:lnSpc>
              <a:spcBef>
                <a:spcPct val="0"/>
              </a:spcBef>
            </a:pPr>
            <a:r>
              <a:rPr lang="en-US" sz="2671" u="sng">
                <a:solidFill>
                  <a:srgbClr val="0F180A"/>
                </a:solidFill>
                <a:latin typeface="Carlito"/>
                <a:ea typeface="Carlito"/>
                <a:cs typeface="Carlito"/>
                <a:sym typeface="Carlito"/>
              </a:rPr>
              <a:t>Iterative Optimization</a:t>
            </a:r>
            <a:r>
              <a:rPr lang="en-US" sz="2671">
                <a:solidFill>
                  <a:srgbClr val="0F180A"/>
                </a:solidFill>
                <a:latin typeface="Carlito"/>
                <a:ea typeface="Carlito"/>
                <a:cs typeface="Carlito"/>
                <a:sym typeface="Carlito"/>
              </a:rPr>
              <a:t>: Continuous data-model feedback (“twinned data”) enables iterative improvement of system performance over time.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Freeform 2"/>
          <p:cNvSpPr/>
          <p:nvPr/>
        </p:nvSpPr>
        <p:spPr>
          <a:xfrm>
            <a:off x="6698658" y="2114550"/>
            <a:ext cx="11403800" cy="5787429"/>
          </a:xfrm>
          <a:custGeom>
            <a:avLst/>
            <a:gdLst/>
            <a:ahLst/>
            <a:cxnLst/>
            <a:rect l="l" t="t" r="r" b="b"/>
            <a:pathLst>
              <a:path w="11403800" h="5787429">
                <a:moveTo>
                  <a:pt x="0" y="0"/>
                </a:moveTo>
                <a:lnTo>
                  <a:pt x="11403800" y="0"/>
                </a:lnTo>
                <a:lnTo>
                  <a:pt x="11403800" y="5787429"/>
                </a:lnTo>
                <a:lnTo>
                  <a:pt x="0" y="5787429"/>
                </a:lnTo>
                <a:lnTo>
                  <a:pt x="0" y="0"/>
                </a:lnTo>
                <a:close/>
              </a:path>
            </a:pathLst>
          </a:custGeom>
          <a:blipFill>
            <a:blip r:embed="rId2"/>
            <a:stretch>
              <a:fillRect/>
            </a:stretch>
          </a:blipFill>
        </p:spPr>
      </p:sp>
      <p:sp>
        <p:nvSpPr>
          <p:cNvPr id="3" name="TextBox 3"/>
          <p:cNvSpPr txBox="1"/>
          <p:nvPr/>
        </p:nvSpPr>
        <p:spPr>
          <a:xfrm>
            <a:off x="0" y="0"/>
            <a:ext cx="7180361" cy="2114550"/>
          </a:xfrm>
          <a:prstGeom prst="rect">
            <a:avLst/>
          </a:prstGeom>
        </p:spPr>
        <p:txBody>
          <a:bodyPr lIns="0" tIns="0" rIns="0" bIns="0" rtlCol="0" anchor="t">
            <a:spAutoFit/>
          </a:bodyPr>
          <a:lstStyle/>
          <a:p>
            <a:pPr marL="0" lvl="0" indent="0" algn="l">
              <a:lnSpc>
                <a:spcPts val="5580"/>
              </a:lnSpc>
            </a:pPr>
            <a:r>
              <a:rPr lang="en-US" sz="4650">
                <a:solidFill>
                  <a:srgbClr val="0F180A"/>
                </a:solidFill>
                <a:latin typeface="Radley"/>
                <a:ea typeface="Radley"/>
                <a:cs typeface="Radley"/>
                <a:sym typeface="Radley"/>
              </a:rPr>
              <a:t>Data Collection &amp; Transmission in Digital Twin Water Systems</a:t>
            </a:r>
          </a:p>
        </p:txBody>
      </p:sp>
      <p:sp>
        <p:nvSpPr>
          <p:cNvPr id="4" name="TextBox 4"/>
          <p:cNvSpPr txBox="1"/>
          <p:nvPr/>
        </p:nvSpPr>
        <p:spPr>
          <a:xfrm>
            <a:off x="66559" y="2000250"/>
            <a:ext cx="7047243" cy="8302038"/>
          </a:xfrm>
          <a:prstGeom prst="rect">
            <a:avLst/>
          </a:prstGeom>
        </p:spPr>
        <p:txBody>
          <a:bodyPr lIns="0" tIns="0" rIns="0" bIns="0" rtlCol="0" anchor="t">
            <a:spAutoFit/>
          </a:bodyPr>
          <a:lstStyle/>
          <a:p>
            <a:pPr algn="just">
              <a:lnSpc>
                <a:spcPts val="3882"/>
              </a:lnSpc>
              <a:spcBef>
                <a:spcPct val="0"/>
              </a:spcBef>
            </a:pPr>
            <a:r>
              <a:rPr lang="en-US" sz="2773">
                <a:solidFill>
                  <a:srgbClr val="0F180A"/>
                </a:solidFill>
                <a:latin typeface="Carlito"/>
                <a:ea typeface="Carlito"/>
                <a:cs typeface="Carlito"/>
                <a:sym typeface="Carlito"/>
              </a:rPr>
              <a:t>1. </a:t>
            </a:r>
            <a:r>
              <a:rPr lang="en-US" sz="2773" u="sng">
                <a:solidFill>
                  <a:srgbClr val="0F180A"/>
                </a:solidFill>
                <a:latin typeface="Carlito"/>
                <a:ea typeface="Carlito"/>
                <a:cs typeface="Carlito"/>
                <a:sym typeface="Carlito"/>
              </a:rPr>
              <a:t>Perception Layer (Data Collection)</a:t>
            </a:r>
          </a:p>
          <a:p>
            <a:pPr algn="just">
              <a:lnSpc>
                <a:spcPts val="3882"/>
              </a:lnSpc>
            </a:pPr>
            <a:r>
              <a:rPr lang="en-US" sz="2773">
                <a:solidFill>
                  <a:srgbClr val="0F180A"/>
                </a:solidFill>
                <a:latin typeface="Carlito"/>
                <a:ea typeface="Carlito"/>
                <a:cs typeface="Carlito"/>
                <a:sym typeface="Carlito"/>
              </a:rPr>
              <a:t>Perception Objects:</a:t>
            </a:r>
          </a:p>
          <a:p>
            <a:pPr marL="598714" lvl="1" indent="-299357" algn="just">
              <a:lnSpc>
                <a:spcPts val="3882"/>
              </a:lnSpc>
              <a:buFont typeface="Arial"/>
              <a:buChar char="•"/>
            </a:pPr>
            <a:r>
              <a:rPr lang="en-US" sz="2773">
                <a:solidFill>
                  <a:srgbClr val="0F180A"/>
                </a:solidFill>
                <a:latin typeface="Carlito"/>
                <a:ea typeface="Carlito"/>
                <a:cs typeface="Carlito"/>
                <a:sym typeface="Carlito"/>
              </a:rPr>
              <a:t>Natural water bodies, reservoirs, dams, pumps, irrigation systems, weather, ecology, infrastructure, users.</a:t>
            </a:r>
          </a:p>
          <a:p>
            <a:pPr algn="just">
              <a:lnSpc>
                <a:spcPts val="3882"/>
              </a:lnSpc>
            </a:pPr>
            <a:r>
              <a:rPr lang="en-US" sz="2773">
                <a:solidFill>
                  <a:srgbClr val="0F180A"/>
                </a:solidFill>
                <a:latin typeface="Carlito"/>
                <a:ea typeface="Carlito"/>
                <a:cs typeface="Carlito"/>
                <a:sym typeface="Carlito"/>
              </a:rPr>
              <a:t>Types of Perception Data:</a:t>
            </a:r>
          </a:p>
          <a:p>
            <a:pPr marL="598714" lvl="1" indent="-299357" algn="l">
              <a:lnSpc>
                <a:spcPts val="3882"/>
              </a:lnSpc>
              <a:buFont typeface="Arial"/>
              <a:buChar char="•"/>
            </a:pPr>
            <a:r>
              <a:rPr lang="en-US" sz="2773">
                <a:solidFill>
                  <a:srgbClr val="0F180A"/>
                </a:solidFill>
                <a:latin typeface="Carlito"/>
                <a:ea typeface="Carlito"/>
                <a:cs typeface="Carlito"/>
                <a:sym typeface="Carlito"/>
              </a:rPr>
              <a:t> Hydrology: water level, flow rate, temperature.</a:t>
            </a:r>
          </a:p>
          <a:p>
            <a:pPr marL="598714" lvl="1" indent="-299357" algn="l">
              <a:lnSpc>
                <a:spcPts val="3882"/>
              </a:lnSpc>
              <a:buFont typeface="Arial"/>
              <a:buChar char="•"/>
            </a:pPr>
            <a:r>
              <a:rPr lang="en-US" sz="2773">
                <a:solidFill>
                  <a:srgbClr val="0F180A"/>
                </a:solidFill>
                <a:latin typeface="Carlito"/>
                <a:ea typeface="Carlito"/>
                <a:cs typeface="Carlito"/>
                <a:sym typeface="Carlito"/>
              </a:rPr>
              <a:t>Quality: pH, dissolved oxygen, ammonia, etc.</a:t>
            </a:r>
          </a:p>
          <a:p>
            <a:pPr marL="598714" lvl="1" indent="-299357" algn="l">
              <a:lnSpc>
                <a:spcPts val="3882"/>
              </a:lnSpc>
              <a:buFont typeface="Arial"/>
              <a:buChar char="•"/>
            </a:pPr>
            <a:r>
              <a:rPr lang="en-US" sz="2773">
                <a:solidFill>
                  <a:srgbClr val="0F180A"/>
                </a:solidFill>
                <a:latin typeface="Carlito"/>
                <a:ea typeface="Carlito"/>
                <a:cs typeface="Carlito"/>
                <a:sym typeface="Carlito"/>
              </a:rPr>
              <a:t>Meteorology: rainfall, wind, temperature.</a:t>
            </a:r>
          </a:p>
          <a:p>
            <a:pPr marL="598714" lvl="1" indent="-299357" algn="l">
              <a:lnSpc>
                <a:spcPts val="3882"/>
              </a:lnSpc>
              <a:buFont typeface="Arial"/>
              <a:buChar char="•"/>
            </a:pPr>
            <a:r>
              <a:rPr lang="en-US" sz="2773">
                <a:solidFill>
                  <a:srgbClr val="0F180A"/>
                </a:solidFill>
                <a:latin typeface="Carlito"/>
                <a:ea typeface="Carlito"/>
                <a:cs typeface="Carlito"/>
                <a:sym typeface="Carlito"/>
              </a:rPr>
              <a:t>Soil: moisture, erosion, salinity.</a:t>
            </a:r>
          </a:p>
          <a:p>
            <a:pPr marL="598714" lvl="1" indent="-299357" algn="l">
              <a:lnSpc>
                <a:spcPts val="3882"/>
              </a:lnSpc>
              <a:buFont typeface="Arial"/>
              <a:buChar char="•"/>
            </a:pPr>
            <a:r>
              <a:rPr lang="en-US" sz="2773">
                <a:solidFill>
                  <a:srgbClr val="0F180A"/>
                </a:solidFill>
                <a:latin typeface="Carlito"/>
                <a:ea typeface="Carlito"/>
                <a:cs typeface="Carlito"/>
                <a:sym typeface="Carlito"/>
              </a:rPr>
              <a:t>Infrastructure: pump/gate states, maintenance logs.</a:t>
            </a:r>
          </a:p>
          <a:p>
            <a:pPr marL="598714" lvl="1" indent="-299357" algn="l">
              <a:lnSpc>
                <a:spcPts val="3882"/>
              </a:lnSpc>
              <a:buFont typeface="Arial"/>
              <a:buChar char="•"/>
            </a:pPr>
            <a:r>
              <a:rPr lang="en-US" sz="2773">
                <a:solidFill>
                  <a:srgbClr val="0F180A"/>
                </a:solidFill>
                <a:latin typeface="Carlito"/>
                <a:ea typeface="Carlito"/>
                <a:cs typeface="Carlito"/>
                <a:sym typeface="Carlito"/>
              </a:rPr>
              <a:t>Ecology: biodiversity, vegetation cover.</a:t>
            </a:r>
          </a:p>
          <a:p>
            <a:pPr algn="just">
              <a:lnSpc>
                <a:spcPts val="3882"/>
              </a:lnSpc>
              <a:spcBef>
                <a:spcPct val="0"/>
              </a:spcBef>
            </a:pPr>
            <a:r>
              <a:rPr lang="en-US" sz="2773">
                <a:solidFill>
                  <a:srgbClr val="0F180A"/>
                </a:solidFill>
                <a:latin typeface="Carlito"/>
                <a:ea typeface="Carlito"/>
                <a:cs typeface="Carlito"/>
                <a:sym typeface="Carlito"/>
              </a:rPr>
              <a:t>Methods:</a:t>
            </a:r>
          </a:p>
          <a:p>
            <a:pPr marL="598714" lvl="1" indent="-299357" algn="just">
              <a:lnSpc>
                <a:spcPts val="3882"/>
              </a:lnSpc>
              <a:buFont typeface="Arial"/>
              <a:buChar char="•"/>
            </a:pPr>
            <a:r>
              <a:rPr lang="en-US" sz="2773">
                <a:solidFill>
                  <a:srgbClr val="0F180A"/>
                </a:solidFill>
                <a:latin typeface="Carlito"/>
                <a:ea typeface="Carlito"/>
                <a:cs typeface="Carlito"/>
                <a:sym typeface="Carlito"/>
              </a:rPr>
              <a:t>IoT sensors, satellite imagery, drones, robots, video, manual logs.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grpSp>
        <p:nvGrpSpPr>
          <p:cNvPr id="2" name="Group 2"/>
          <p:cNvGrpSpPr/>
          <p:nvPr/>
        </p:nvGrpSpPr>
        <p:grpSpPr>
          <a:xfrm>
            <a:off x="9918723" y="0"/>
            <a:ext cx="8369277" cy="10287000"/>
            <a:chOff x="0" y="0"/>
            <a:chExt cx="1968573" cy="2419649"/>
          </a:xfrm>
        </p:grpSpPr>
        <p:sp>
          <p:nvSpPr>
            <p:cNvPr id="3" name="Freeform 3"/>
            <p:cNvSpPr/>
            <p:nvPr/>
          </p:nvSpPr>
          <p:spPr>
            <a:xfrm>
              <a:off x="0" y="0"/>
              <a:ext cx="1968573" cy="2419649"/>
            </a:xfrm>
            <a:custGeom>
              <a:avLst/>
              <a:gdLst/>
              <a:ahLst/>
              <a:cxnLst/>
              <a:rect l="l" t="t" r="r" b="b"/>
              <a:pathLst>
                <a:path w="1968573" h="2419649">
                  <a:moveTo>
                    <a:pt x="0" y="0"/>
                  </a:moveTo>
                  <a:lnTo>
                    <a:pt x="1968573" y="0"/>
                  </a:lnTo>
                  <a:lnTo>
                    <a:pt x="1968573" y="2419649"/>
                  </a:lnTo>
                  <a:lnTo>
                    <a:pt x="0" y="2419649"/>
                  </a:lnTo>
                  <a:close/>
                </a:path>
              </a:pathLst>
            </a:custGeom>
            <a:solidFill>
              <a:srgbClr val="274818"/>
            </a:solidFill>
          </p:spPr>
        </p:sp>
        <p:sp>
          <p:nvSpPr>
            <p:cNvPr id="4" name="TextBox 4"/>
            <p:cNvSpPr txBox="1"/>
            <p:nvPr/>
          </p:nvSpPr>
          <p:spPr>
            <a:xfrm>
              <a:off x="0" y="-76200"/>
              <a:ext cx="1968573" cy="2495849"/>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0" y="-154815"/>
            <a:ext cx="9902849" cy="5782388"/>
            <a:chOff x="0" y="0"/>
            <a:chExt cx="13203798" cy="7709850"/>
          </a:xfrm>
        </p:grpSpPr>
        <p:sp>
          <p:nvSpPr>
            <p:cNvPr id="6" name="TextBox 6"/>
            <p:cNvSpPr txBox="1"/>
            <p:nvPr/>
          </p:nvSpPr>
          <p:spPr>
            <a:xfrm>
              <a:off x="0" y="57150"/>
              <a:ext cx="13203798" cy="4000079"/>
            </a:xfrm>
            <a:prstGeom prst="rect">
              <a:avLst/>
            </a:prstGeom>
          </p:spPr>
          <p:txBody>
            <a:bodyPr lIns="0" tIns="0" rIns="0" bIns="0" rtlCol="0" anchor="t">
              <a:spAutoFit/>
            </a:bodyPr>
            <a:lstStyle/>
            <a:p>
              <a:pPr marL="0" lvl="0" indent="0" algn="l">
                <a:lnSpc>
                  <a:spcPts val="7840"/>
                </a:lnSpc>
                <a:spcBef>
                  <a:spcPct val="0"/>
                </a:spcBef>
              </a:pPr>
              <a:r>
                <a:rPr lang="en-US" sz="7000" i="1">
                  <a:solidFill>
                    <a:srgbClr val="0F180A"/>
                  </a:solidFill>
                  <a:latin typeface="Radley Italics"/>
                  <a:ea typeface="Radley Italics"/>
                  <a:cs typeface="Radley Italics"/>
                  <a:sym typeface="Radley Italics"/>
                </a:rPr>
                <a:t>Real-Time Data Transmission Challenges &amp; Solutions</a:t>
              </a:r>
            </a:p>
          </p:txBody>
        </p:sp>
        <p:sp>
          <p:nvSpPr>
            <p:cNvPr id="7" name="TextBox 7"/>
            <p:cNvSpPr txBox="1"/>
            <p:nvPr/>
          </p:nvSpPr>
          <p:spPr>
            <a:xfrm>
              <a:off x="0" y="5157150"/>
              <a:ext cx="13203798" cy="698500"/>
            </a:xfrm>
            <a:prstGeom prst="rect">
              <a:avLst/>
            </a:prstGeom>
          </p:spPr>
          <p:txBody>
            <a:bodyPr lIns="0" tIns="0" rIns="0" bIns="0" rtlCol="0" anchor="t">
              <a:spAutoFit/>
            </a:bodyPr>
            <a:lstStyle/>
            <a:p>
              <a:pPr marL="0" lvl="0" indent="0" algn="l">
                <a:lnSpc>
                  <a:spcPts val="4199"/>
                </a:lnSpc>
                <a:spcBef>
                  <a:spcPct val="0"/>
                </a:spcBef>
              </a:pPr>
              <a:endParaRPr/>
            </a:p>
          </p:txBody>
        </p:sp>
        <p:sp>
          <p:nvSpPr>
            <p:cNvPr id="8" name="TextBox 8"/>
            <p:cNvSpPr txBox="1"/>
            <p:nvPr/>
          </p:nvSpPr>
          <p:spPr>
            <a:xfrm>
              <a:off x="0" y="7265350"/>
              <a:ext cx="13203798" cy="444500"/>
            </a:xfrm>
            <a:prstGeom prst="rect">
              <a:avLst/>
            </a:prstGeom>
          </p:spPr>
          <p:txBody>
            <a:bodyPr lIns="0" tIns="0" rIns="0" bIns="0" rtlCol="0" anchor="t">
              <a:spAutoFit/>
            </a:bodyPr>
            <a:lstStyle/>
            <a:p>
              <a:pPr marL="0" lvl="0" indent="0" algn="l">
                <a:lnSpc>
                  <a:spcPts val="2400"/>
                </a:lnSpc>
              </a:pPr>
              <a:endParaRPr/>
            </a:p>
          </p:txBody>
        </p:sp>
      </p:grpSp>
      <p:sp>
        <p:nvSpPr>
          <p:cNvPr id="9" name="TextBox 9"/>
          <p:cNvSpPr txBox="1"/>
          <p:nvPr/>
        </p:nvSpPr>
        <p:spPr>
          <a:xfrm>
            <a:off x="162762" y="3127949"/>
            <a:ext cx="10116739" cy="5525569"/>
          </a:xfrm>
          <a:prstGeom prst="rect">
            <a:avLst/>
          </a:prstGeom>
        </p:spPr>
        <p:txBody>
          <a:bodyPr lIns="0" tIns="0" rIns="0" bIns="0" rtlCol="0" anchor="t">
            <a:spAutoFit/>
          </a:bodyPr>
          <a:lstStyle/>
          <a:p>
            <a:pPr algn="l">
              <a:lnSpc>
                <a:spcPts val="4334"/>
              </a:lnSpc>
              <a:spcBef>
                <a:spcPct val="0"/>
              </a:spcBef>
            </a:pPr>
            <a:r>
              <a:rPr lang="en-US" sz="3095">
                <a:solidFill>
                  <a:srgbClr val="0F180A"/>
                </a:solidFill>
                <a:latin typeface="Carlito"/>
                <a:ea typeface="Carlito"/>
                <a:cs typeface="Carlito"/>
                <a:sym typeface="Carlito"/>
              </a:rPr>
              <a:t>2.</a:t>
            </a:r>
            <a:r>
              <a:rPr lang="en-US" sz="3095" u="sng">
                <a:solidFill>
                  <a:srgbClr val="0F180A"/>
                </a:solidFill>
                <a:latin typeface="Carlito"/>
                <a:ea typeface="Carlito"/>
                <a:cs typeface="Carlito"/>
                <a:sym typeface="Carlito"/>
              </a:rPr>
              <a:t> Transmission Layer</a:t>
            </a:r>
          </a:p>
          <a:p>
            <a:pPr algn="l">
              <a:lnSpc>
                <a:spcPts val="4334"/>
              </a:lnSpc>
              <a:spcBef>
                <a:spcPct val="0"/>
              </a:spcBef>
            </a:pPr>
            <a:r>
              <a:rPr lang="en-US" sz="3095">
                <a:solidFill>
                  <a:srgbClr val="0F180A"/>
                </a:solidFill>
                <a:latin typeface="Carlito"/>
                <a:ea typeface="Carlito"/>
                <a:cs typeface="Carlito"/>
                <a:sym typeface="Carlito"/>
              </a:rPr>
              <a:t>Key Requirements:</a:t>
            </a:r>
          </a:p>
          <a:p>
            <a:pPr marL="668400" lvl="1" indent="-334200" algn="l">
              <a:lnSpc>
                <a:spcPts val="4334"/>
              </a:lnSpc>
              <a:buFont typeface="Arial"/>
              <a:buChar char="•"/>
            </a:pPr>
            <a:r>
              <a:rPr lang="en-US" sz="3095">
                <a:solidFill>
                  <a:srgbClr val="0F180A"/>
                </a:solidFill>
                <a:latin typeface="Carlito"/>
                <a:ea typeface="Carlito"/>
                <a:cs typeface="Carlito"/>
                <a:sym typeface="Carlito"/>
              </a:rPr>
              <a:t>Low latency, high reliability, energy efficiency.</a:t>
            </a:r>
          </a:p>
          <a:p>
            <a:pPr algn="l">
              <a:lnSpc>
                <a:spcPts val="4334"/>
              </a:lnSpc>
              <a:spcBef>
                <a:spcPct val="0"/>
              </a:spcBef>
            </a:pPr>
            <a:r>
              <a:rPr lang="en-US" sz="3095">
                <a:solidFill>
                  <a:srgbClr val="0F180A"/>
                </a:solidFill>
                <a:latin typeface="Carlito"/>
                <a:ea typeface="Carlito"/>
                <a:cs typeface="Carlito"/>
                <a:sym typeface="Carlito"/>
              </a:rPr>
              <a:t>Supports real-time updates for the digital twin.</a:t>
            </a:r>
          </a:p>
          <a:p>
            <a:pPr algn="l">
              <a:lnSpc>
                <a:spcPts val="4334"/>
              </a:lnSpc>
              <a:spcBef>
                <a:spcPct val="0"/>
              </a:spcBef>
            </a:pPr>
            <a:endParaRPr lang="en-US" sz="3095">
              <a:solidFill>
                <a:srgbClr val="0F180A"/>
              </a:solidFill>
              <a:latin typeface="Carlito"/>
              <a:ea typeface="Carlito"/>
              <a:cs typeface="Carlito"/>
              <a:sym typeface="Carlito"/>
            </a:endParaRPr>
          </a:p>
          <a:p>
            <a:pPr algn="l">
              <a:lnSpc>
                <a:spcPts val="4334"/>
              </a:lnSpc>
              <a:spcBef>
                <a:spcPct val="0"/>
              </a:spcBef>
            </a:pPr>
            <a:r>
              <a:rPr lang="en-US" sz="3095">
                <a:solidFill>
                  <a:srgbClr val="0F180A"/>
                </a:solidFill>
                <a:latin typeface="Carlito"/>
                <a:ea typeface="Carlito"/>
                <a:cs typeface="Carlito"/>
                <a:sym typeface="Carlito"/>
              </a:rPr>
              <a:t>Transmission Technologies:</a:t>
            </a:r>
          </a:p>
          <a:p>
            <a:pPr marL="668400" lvl="1" indent="-334200" algn="l">
              <a:lnSpc>
                <a:spcPts val="4334"/>
              </a:lnSpc>
              <a:buFont typeface="Arial"/>
              <a:buChar char="•"/>
            </a:pPr>
            <a:r>
              <a:rPr lang="en-US" sz="3095">
                <a:solidFill>
                  <a:srgbClr val="0F180A"/>
                </a:solidFill>
                <a:latin typeface="Carlito"/>
                <a:ea typeface="Carlito"/>
                <a:cs typeface="Carlito"/>
                <a:sym typeface="Carlito"/>
              </a:rPr>
              <a:t>ZigBee, Bluetooth, LoRa, Wi-Fi, UAV-assisted, Ada-MAC, RTP, etc.</a:t>
            </a:r>
          </a:p>
          <a:p>
            <a:pPr marL="668400" lvl="1" indent="-334200" algn="l">
              <a:lnSpc>
                <a:spcPts val="4334"/>
              </a:lnSpc>
              <a:buFont typeface="Arial"/>
              <a:buChar char="•"/>
            </a:pPr>
            <a:r>
              <a:rPr lang="en-US" sz="3095">
                <a:solidFill>
                  <a:srgbClr val="0F180A"/>
                </a:solidFill>
                <a:latin typeface="Carlito"/>
                <a:ea typeface="Carlito"/>
                <a:cs typeface="Carlito"/>
                <a:sym typeface="Carlito"/>
              </a:rPr>
              <a:t>Hierarchical routing and multipath protocols to enhance robustness.</a:t>
            </a:r>
          </a:p>
        </p:txBody>
      </p:sp>
      <p:sp>
        <p:nvSpPr>
          <p:cNvPr id="10" name="TextBox 10"/>
          <p:cNvSpPr txBox="1"/>
          <p:nvPr/>
        </p:nvSpPr>
        <p:spPr>
          <a:xfrm>
            <a:off x="10006553" y="648756"/>
            <a:ext cx="8193617" cy="8180253"/>
          </a:xfrm>
          <a:prstGeom prst="rect">
            <a:avLst/>
          </a:prstGeom>
        </p:spPr>
        <p:txBody>
          <a:bodyPr lIns="0" tIns="0" rIns="0" bIns="0" rtlCol="0" anchor="t">
            <a:spAutoFit/>
          </a:bodyPr>
          <a:lstStyle/>
          <a:p>
            <a:pPr algn="l">
              <a:lnSpc>
                <a:spcPts val="4294"/>
              </a:lnSpc>
              <a:spcBef>
                <a:spcPct val="0"/>
              </a:spcBef>
            </a:pPr>
            <a:r>
              <a:rPr lang="en-US" sz="3067">
                <a:solidFill>
                  <a:srgbClr val="0F180A"/>
                </a:solidFill>
                <a:latin typeface="Carlito"/>
                <a:ea typeface="Carlito"/>
                <a:cs typeface="Carlito"/>
                <a:sym typeface="Carlito"/>
              </a:rPr>
              <a:t>Challenges:</a:t>
            </a:r>
          </a:p>
          <a:p>
            <a:pPr marL="662338" lvl="1" indent="-331169" algn="l">
              <a:lnSpc>
                <a:spcPts val="4294"/>
              </a:lnSpc>
              <a:buFont typeface="Arial"/>
              <a:buChar char="•"/>
            </a:pPr>
            <a:r>
              <a:rPr lang="en-US" sz="3067">
                <a:solidFill>
                  <a:srgbClr val="0F180A"/>
                </a:solidFill>
                <a:latin typeface="Carlito"/>
                <a:ea typeface="Carlito"/>
                <a:cs typeface="Carlito"/>
                <a:sym typeface="Carlito"/>
              </a:rPr>
              <a:t>Congestion, latency, data loss, energy consumption.</a:t>
            </a:r>
          </a:p>
          <a:p>
            <a:pPr algn="l">
              <a:lnSpc>
                <a:spcPts val="4294"/>
              </a:lnSpc>
              <a:spcBef>
                <a:spcPct val="0"/>
              </a:spcBef>
            </a:pPr>
            <a:endParaRPr lang="en-US" sz="3067">
              <a:solidFill>
                <a:srgbClr val="0F180A"/>
              </a:solidFill>
              <a:latin typeface="Carlito"/>
              <a:ea typeface="Carlito"/>
              <a:cs typeface="Carlito"/>
              <a:sym typeface="Carlito"/>
            </a:endParaRPr>
          </a:p>
          <a:p>
            <a:pPr algn="l">
              <a:lnSpc>
                <a:spcPts val="4294"/>
              </a:lnSpc>
              <a:spcBef>
                <a:spcPct val="0"/>
              </a:spcBef>
            </a:pPr>
            <a:r>
              <a:rPr lang="en-US" sz="3067">
                <a:solidFill>
                  <a:srgbClr val="0F180A"/>
                </a:solidFill>
                <a:latin typeface="Carlito"/>
                <a:ea typeface="Carlito"/>
                <a:cs typeface="Carlito"/>
                <a:sym typeface="Carlito"/>
              </a:rPr>
              <a:t>Solutions:</a:t>
            </a:r>
          </a:p>
          <a:p>
            <a:pPr marL="662338" lvl="1" indent="-331169" algn="l">
              <a:lnSpc>
                <a:spcPts val="4294"/>
              </a:lnSpc>
              <a:buFont typeface="Arial"/>
              <a:buChar char="•"/>
            </a:pPr>
            <a:r>
              <a:rPr lang="en-US" sz="3067">
                <a:solidFill>
                  <a:srgbClr val="0F180A"/>
                </a:solidFill>
                <a:latin typeface="Carlito"/>
                <a:ea typeface="Carlito"/>
                <a:cs typeface="Carlito"/>
                <a:sym typeface="Carlito"/>
              </a:rPr>
              <a:t>Ada-MAC: Low-power, real-time protocol based on IEEE 802.15.4.</a:t>
            </a:r>
          </a:p>
          <a:p>
            <a:pPr marL="662338" lvl="1" indent="-331169" algn="l">
              <a:lnSpc>
                <a:spcPts val="4294"/>
              </a:lnSpc>
              <a:buFont typeface="Arial"/>
              <a:buChar char="•"/>
            </a:pPr>
            <a:r>
              <a:rPr lang="en-US" sz="3067">
                <a:solidFill>
                  <a:srgbClr val="0F180A"/>
                </a:solidFill>
                <a:latin typeface="Carlito"/>
                <a:ea typeface="Carlito"/>
                <a:cs typeface="Carlito"/>
                <a:sym typeface="Carlito"/>
              </a:rPr>
              <a:t>Multipath Routing: Selects optimal paths based on live network quality.</a:t>
            </a:r>
          </a:p>
          <a:p>
            <a:pPr marL="662338" lvl="1" indent="-331169" algn="l">
              <a:lnSpc>
                <a:spcPts val="4294"/>
              </a:lnSpc>
              <a:buFont typeface="Arial"/>
              <a:buChar char="•"/>
            </a:pPr>
            <a:r>
              <a:rPr lang="en-US" sz="3067">
                <a:solidFill>
                  <a:srgbClr val="0F180A"/>
                </a:solidFill>
                <a:latin typeface="Carlito"/>
                <a:ea typeface="Carlito"/>
                <a:cs typeface="Carlito"/>
                <a:sym typeface="Carlito"/>
              </a:rPr>
              <a:t>EEDC Protocol: Efficient long-distance data transfer using short-hop routing.</a:t>
            </a:r>
          </a:p>
          <a:p>
            <a:pPr marL="662338" lvl="1" indent="-331169" algn="l">
              <a:lnSpc>
                <a:spcPts val="4294"/>
              </a:lnSpc>
              <a:buFont typeface="Arial"/>
              <a:buChar char="•"/>
            </a:pPr>
            <a:r>
              <a:rPr lang="en-US" sz="3067">
                <a:solidFill>
                  <a:srgbClr val="0F180A"/>
                </a:solidFill>
                <a:latin typeface="Carlito"/>
                <a:ea typeface="Carlito"/>
                <a:cs typeface="Carlito"/>
                <a:sym typeface="Carlito"/>
              </a:rPr>
              <a:t>Congestion-Adaptive Compression: Balances data fidelity vs. transmission load.</a:t>
            </a:r>
          </a:p>
          <a:p>
            <a:pPr marL="662338" lvl="1" indent="-331169" algn="l">
              <a:lnSpc>
                <a:spcPts val="4294"/>
              </a:lnSpc>
              <a:buFont typeface="Arial"/>
              <a:buChar char="•"/>
            </a:pPr>
            <a:r>
              <a:rPr lang="en-US" sz="3067">
                <a:solidFill>
                  <a:srgbClr val="0F180A"/>
                </a:solidFill>
                <a:latin typeface="Carlito"/>
                <a:ea typeface="Carlito"/>
                <a:cs typeface="Carlito"/>
                <a:sym typeface="Carlito"/>
              </a:rPr>
              <a:t>RTP-Based Estimation: Mitigates packet loss and timing issues in control systems.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BBB8"/>
        </a:solidFill>
        <a:effectLst/>
      </p:bgPr>
    </p:bg>
    <p:spTree>
      <p:nvGrpSpPr>
        <p:cNvPr id="1" name=""/>
        <p:cNvGrpSpPr/>
        <p:nvPr/>
      </p:nvGrpSpPr>
      <p:grpSpPr>
        <a:xfrm>
          <a:off x="0" y="0"/>
          <a:ext cx="0" cy="0"/>
          <a:chOff x="0" y="0"/>
          <a:chExt cx="0" cy="0"/>
        </a:xfrm>
      </p:grpSpPr>
      <p:sp>
        <p:nvSpPr>
          <p:cNvPr id="2" name="Freeform 2"/>
          <p:cNvSpPr/>
          <p:nvPr/>
        </p:nvSpPr>
        <p:spPr>
          <a:xfrm>
            <a:off x="7773789" y="-233475"/>
            <a:ext cx="11652202" cy="10520475"/>
          </a:xfrm>
          <a:custGeom>
            <a:avLst/>
            <a:gdLst/>
            <a:ahLst/>
            <a:cxnLst/>
            <a:rect l="l" t="t" r="r" b="b"/>
            <a:pathLst>
              <a:path w="11652202" h="10520475">
                <a:moveTo>
                  <a:pt x="0" y="0"/>
                </a:moveTo>
                <a:lnTo>
                  <a:pt x="11652202" y="0"/>
                </a:lnTo>
                <a:lnTo>
                  <a:pt x="11652202" y="10520475"/>
                </a:lnTo>
                <a:lnTo>
                  <a:pt x="0" y="10520475"/>
                </a:lnTo>
                <a:lnTo>
                  <a:pt x="0" y="0"/>
                </a:lnTo>
                <a:close/>
              </a:path>
            </a:pathLst>
          </a:custGeom>
          <a:blipFill>
            <a:blip r:embed="rId2"/>
            <a:stretch>
              <a:fillRect l="-8204" r="-575"/>
            </a:stretch>
          </a:blipFill>
        </p:spPr>
      </p:sp>
      <p:sp>
        <p:nvSpPr>
          <p:cNvPr id="3" name="TextBox 3"/>
          <p:cNvSpPr txBox="1"/>
          <p:nvPr/>
        </p:nvSpPr>
        <p:spPr>
          <a:xfrm>
            <a:off x="0" y="-152400"/>
            <a:ext cx="7931746" cy="11611619"/>
          </a:xfrm>
          <a:prstGeom prst="rect">
            <a:avLst/>
          </a:prstGeom>
        </p:spPr>
        <p:txBody>
          <a:bodyPr lIns="0" tIns="0" rIns="0" bIns="0" rtlCol="0" anchor="t">
            <a:spAutoFit/>
          </a:bodyPr>
          <a:lstStyle/>
          <a:p>
            <a:pPr algn="l">
              <a:lnSpc>
                <a:spcPts val="5476"/>
              </a:lnSpc>
              <a:spcBef>
                <a:spcPct val="0"/>
              </a:spcBef>
            </a:pPr>
            <a:r>
              <a:rPr lang="en-US" sz="3912">
                <a:solidFill>
                  <a:srgbClr val="000000"/>
                </a:solidFill>
                <a:latin typeface="Carlito"/>
                <a:ea typeface="Carlito"/>
                <a:cs typeface="Carlito"/>
                <a:sym typeface="Carlito"/>
              </a:rPr>
              <a:t> Digital Twin Data Analysis &amp; Processing</a:t>
            </a:r>
          </a:p>
          <a:p>
            <a:pPr algn="l">
              <a:lnSpc>
                <a:spcPts val="3261"/>
              </a:lnSpc>
            </a:pPr>
            <a:r>
              <a:rPr lang="en-US" sz="2329" u="sng">
                <a:solidFill>
                  <a:srgbClr val="000000"/>
                </a:solidFill>
                <a:latin typeface="Carlito"/>
                <a:ea typeface="Carlito"/>
                <a:cs typeface="Carlito"/>
                <a:sym typeface="Carlito"/>
              </a:rPr>
              <a:t>Challenges with Sensor Data</a:t>
            </a:r>
            <a:r>
              <a:rPr lang="en-US" sz="2329">
                <a:solidFill>
                  <a:srgbClr val="000000"/>
                </a:solidFill>
                <a:latin typeface="Carlito"/>
                <a:ea typeface="Carlito"/>
                <a:cs typeface="Carlito"/>
                <a:sym typeface="Carlito"/>
              </a:rPr>
              <a:t>:</a:t>
            </a:r>
          </a:p>
          <a:p>
            <a:pPr marL="502988" lvl="1" indent="-251494" algn="l">
              <a:lnSpc>
                <a:spcPts val="3261"/>
              </a:lnSpc>
              <a:buFont typeface="Arial"/>
              <a:buChar char="•"/>
            </a:pPr>
            <a:r>
              <a:rPr lang="en-US" sz="2329">
                <a:solidFill>
                  <a:srgbClr val="000000"/>
                </a:solidFill>
                <a:latin typeface="Carlito"/>
                <a:ea typeface="Carlito"/>
                <a:cs typeface="Carlito"/>
                <a:sym typeface="Carlito"/>
              </a:rPr>
              <a:t>Data is multi-source, heterogeneous, multi-scale, and noisy.</a:t>
            </a:r>
          </a:p>
          <a:p>
            <a:pPr marL="502988" lvl="1" indent="-251494" algn="l">
              <a:lnSpc>
                <a:spcPts val="3261"/>
              </a:lnSpc>
              <a:buFont typeface="Arial"/>
              <a:buChar char="•"/>
            </a:pPr>
            <a:r>
              <a:rPr lang="en-US" sz="2329">
                <a:solidFill>
                  <a:srgbClr val="000000"/>
                </a:solidFill>
                <a:latin typeface="Carlito"/>
                <a:ea typeface="Carlito"/>
                <a:cs typeface="Carlito"/>
                <a:sym typeface="Carlito"/>
              </a:rPr>
              <a:t>Issues include missing data, redundancy, conflicts, and errors.</a:t>
            </a:r>
          </a:p>
          <a:p>
            <a:pPr algn="l">
              <a:lnSpc>
                <a:spcPts val="3261"/>
              </a:lnSpc>
            </a:pPr>
            <a:endParaRPr lang="en-US" sz="2329">
              <a:solidFill>
                <a:srgbClr val="000000"/>
              </a:solidFill>
              <a:latin typeface="Carlito"/>
              <a:ea typeface="Carlito"/>
              <a:cs typeface="Carlito"/>
              <a:sym typeface="Carlito"/>
            </a:endParaRPr>
          </a:p>
          <a:p>
            <a:pPr algn="l">
              <a:lnSpc>
                <a:spcPts val="3261"/>
              </a:lnSpc>
              <a:spcBef>
                <a:spcPct val="0"/>
              </a:spcBef>
            </a:pPr>
            <a:r>
              <a:rPr lang="en-US" sz="2329" u="sng">
                <a:solidFill>
                  <a:srgbClr val="000000"/>
                </a:solidFill>
                <a:latin typeface="Carlito"/>
                <a:ea typeface="Carlito"/>
                <a:cs typeface="Carlito"/>
                <a:sym typeface="Carlito"/>
              </a:rPr>
              <a:t>Step-by-Step Processing Pipeline:</a:t>
            </a:r>
          </a:p>
          <a:p>
            <a:pPr marL="502988" lvl="1" indent="-251494" algn="l">
              <a:lnSpc>
                <a:spcPts val="3261"/>
              </a:lnSpc>
              <a:spcBef>
                <a:spcPct val="0"/>
              </a:spcBef>
              <a:buAutoNum type="arabicPeriod"/>
            </a:pPr>
            <a:r>
              <a:rPr lang="en-US" sz="2329">
                <a:solidFill>
                  <a:srgbClr val="000000"/>
                </a:solidFill>
                <a:latin typeface="Carlito"/>
                <a:ea typeface="Carlito"/>
                <a:cs typeface="Carlito"/>
                <a:sym typeface="Carlito"/>
              </a:rPr>
              <a:t>Data Cleaning &amp; Standardization</a:t>
            </a:r>
          </a:p>
          <a:p>
            <a:pPr marL="502988" lvl="1" indent="-251494" algn="l">
              <a:lnSpc>
                <a:spcPts val="3261"/>
              </a:lnSpc>
              <a:buFont typeface="Arial"/>
              <a:buChar char="•"/>
            </a:pPr>
            <a:r>
              <a:rPr lang="en-US" sz="2329">
                <a:solidFill>
                  <a:srgbClr val="000000"/>
                </a:solidFill>
                <a:latin typeface="Carlito"/>
                <a:ea typeface="Carlito"/>
                <a:cs typeface="Carlito"/>
                <a:sym typeface="Carlito"/>
              </a:rPr>
              <a:t>Algorithms: Rule-based systems, machine learning.</a:t>
            </a:r>
          </a:p>
          <a:p>
            <a:pPr marL="502988" lvl="1" indent="-251494" algn="l">
              <a:lnSpc>
                <a:spcPts val="3261"/>
              </a:lnSpc>
              <a:buFont typeface="Arial"/>
              <a:buChar char="•"/>
            </a:pPr>
            <a:r>
              <a:rPr lang="en-US" sz="2329">
                <a:solidFill>
                  <a:srgbClr val="000000"/>
                </a:solidFill>
                <a:latin typeface="Carlito"/>
                <a:ea typeface="Carlito"/>
                <a:cs typeface="Carlito"/>
                <a:sym typeface="Carlito"/>
              </a:rPr>
              <a:t>Purpose: Improve consistency, remove redundancy/conflicts.</a:t>
            </a:r>
          </a:p>
          <a:p>
            <a:pPr algn="l">
              <a:lnSpc>
                <a:spcPts val="3261"/>
              </a:lnSpc>
            </a:pPr>
            <a:endParaRPr lang="en-US" sz="2329">
              <a:solidFill>
                <a:srgbClr val="000000"/>
              </a:solidFill>
              <a:latin typeface="Carlito"/>
              <a:ea typeface="Carlito"/>
              <a:cs typeface="Carlito"/>
              <a:sym typeface="Carlito"/>
            </a:endParaRPr>
          </a:p>
          <a:p>
            <a:pPr algn="l">
              <a:lnSpc>
                <a:spcPts val="3261"/>
              </a:lnSpc>
              <a:spcBef>
                <a:spcPct val="0"/>
              </a:spcBef>
            </a:pPr>
            <a:r>
              <a:rPr lang="en-US" sz="2329">
                <a:solidFill>
                  <a:srgbClr val="000000"/>
                </a:solidFill>
                <a:latin typeface="Carlito"/>
                <a:ea typeface="Carlito"/>
                <a:cs typeface="Carlito"/>
                <a:sym typeface="Carlito"/>
              </a:rPr>
              <a:t>    2.Multi-Sensor Data Fusion</a:t>
            </a:r>
          </a:p>
          <a:p>
            <a:pPr marL="502988" lvl="1" indent="-251494" algn="l">
              <a:lnSpc>
                <a:spcPts val="3261"/>
              </a:lnSpc>
              <a:buFont typeface="Arial"/>
              <a:buChar char="•"/>
            </a:pPr>
            <a:r>
              <a:rPr lang="en-US" sz="2329">
                <a:solidFill>
                  <a:srgbClr val="000000"/>
                </a:solidFill>
                <a:latin typeface="Carlito"/>
                <a:ea typeface="Carlito"/>
                <a:cs typeface="Carlito"/>
                <a:sym typeface="Carlito"/>
              </a:rPr>
              <a:t>Methods:</a:t>
            </a:r>
          </a:p>
          <a:p>
            <a:pPr algn="l">
              <a:lnSpc>
                <a:spcPts val="3261"/>
              </a:lnSpc>
              <a:spcBef>
                <a:spcPct val="0"/>
              </a:spcBef>
            </a:pPr>
            <a:r>
              <a:rPr lang="en-US" sz="2329">
                <a:solidFill>
                  <a:srgbClr val="000000"/>
                </a:solidFill>
                <a:latin typeface="Carlito"/>
                <a:ea typeface="Carlito"/>
                <a:cs typeface="Carlito"/>
                <a:sym typeface="Carlito"/>
              </a:rPr>
              <a:t>        Fuzzy logic</a:t>
            </a:r>
          </a:p>
          <a:p>
            <a:pPr algn="l">
              <a:lnSpc>
                <a:spcPts val="3261"/>
              </a:lnSpc>
              <a:spcBef>
                <a:spcPct val="0"/>
              </a:spcBef>
            </a:pPr>
            <a:r>
              <a:rPr lang="en-US" sz="2329">
                <a:solidFill>
                  <a:srgbClr val="000000"/>
                </a:solidFill>
                <a:latin typeface="Carlito"/>
                <a:ea typeface="Carlito"/>
                <a:cs typeface="Carlito"/>
                <a:sym typeface="Carlito"/>
              </a:rPr>
              <a:t>        Neural networks</a:t>
            </a:r>
          </a:p>
          <a:p>
            <a:pPr algn="l">
              <a:lnSpc>
                <a:spcPts val="3261"/>
              </a:lnSpc>
              <a:spcBef>
                <a:spcPct val="0"/>
              </a:spcBef>
            </a:pPr>
            <a:r>
              <a:rPr lang="en-US" sz="2329">
                <a:solidFill>
                  <a:srgbClr val="000000"/>
                </a:solidFill>
                <a:latin typeface="Carlito"/>
                <a:ea typeface="Carlito"/>
                <a:cs typeface="Carlito"/>
                <a:sym typeface="Carlito"/>
              </a:rPr>
              <a:t>        Wavelet analysis</a:t>
            </a:r>
          </a:p>
          <a:p>
            <a:pPr algn="l">
              <a:lnSpc>
                <a:spcPts val="3261"/>
              </a:lnSpc>
              <a:spcBef>
                <a:spcPct val="0"/>
              </a:spcBef>
            </a:pPr>
            <a:r>
              <a:rPr lang="en-US" sz="2329">
                <a:solidFill>
                  <a:srgbClr val="000000"/>
                </a:solidFill>
                <a:latin typeface="Carlito"/>
                <a:ea typeface="Carlito"/>
                <a:cs typeface="Carlito"/>
                <a:sym typeface="Carlito"/>
              </a:rPr>
              <a:t>        Support Vector Machines (SVMs)</a:t>
            </a:r>
          </a:p>
          <a:p>
            <a:pPr marL="502988" lvl="1" indent="-251494" algn="l">
              <a:lnSpc>
                <a:spcPts val="3261"/>
              </a:lnSpc>
              <a:buFont typeface="Arial"/>
              <a:buChar char="•"/>
            </a:pPr>
            <a:r>
              <a:rPr lang="en-US" sz="2329">
                <a:solidFill>
                  <a:srgbClr val="000000"/>
                </a:solidFill>
                <a:latin typeface="Carlito"/>
                <a:ea typeface="Carlito"/>
                <a:cs typeface="Carlito"/>
                <a:sym typeface="Carlito"/>
              </a:rPr>
              <a:t>Outcome: Robust, unified datasets → accurate virtual model behavior.</a:t>
            </a:r>
          </a:p>
          <a:p>
            <a:pPr algn="l">
              <a:lnSpc>
                <a:spcPts val="3261"/>
              </a:lnSpc>
            </a:pPr>
            <a:endParaRPr lang="en-US" sz="2329">
              <a:solidFill>
                <a:srgbClr val="000000"/>
              </a:solidFill>
              <a:latin typeface="Carlito"/>
              <a:ea typeface="Carlito"/>
              <a:cs typeface="Carlito"/>
              <a:sym typeface="Carlito"/>
            </a:endParaRPr>
          </a:p>
          <a:p>
            <a:pPr algn="l">
              <a:lnSpc>
                <a:spcPts val="3261"/>
              </a:lnSpc>
              <a:spcBef>
                <a:spcPct val="0"/>
              </a:spcBef>
            </a:pPr>
            <a:r>
              <a:rPr lang="en-US" sz="2329">
                <a:solidFill>
                  <a:srgbClr val="000000"/>
                </a:solidFill>
                <a:latin typeface="Carlito"/>
                <a:ea typeface="Carlito"/>
                <a:cs typeface="Carlito"/>
                <a:sym typeface="Carlito"/>
              </a:rPr>
              <a:t>   3.Feature Extraction &amp; Model Mapping</a:t>
            </a:r>
          </a:p>
          <a:p>
            <a:pPr marL="502988" lvl="1" indent="-251494" algn="l">
              <a:lnSpc>
                <a:spcPts val="3261"/>
              </a:lnSpc>
              <a:buFont typeface="Arial"/>
              <a:buChar char="•"/>
            </a:pPr>
            <a:r>
              <a:rPr lang="en-US" sz="2329">
                <a:solidFill>
                  <a:srgbClr val="000000"/>
                </a:solidFill>
                <a:latin typeface="Carlito"/>
                <a:ea typeface="Carlito"/>
                <a:cs typeface="Carlito"/>
                <a:sym typeface="Carlito"/>
              </a:rPr>
              <a:t>Tools: IoT middleware, semantic fusion.</a:t>
            </a:r>
          </a:p>
          <a:p>
            <a:pPr marL="502988" lvl="1" indent="-251494" algn="l">
              <a:lnSpc>
                <a:spcPts val="3261"/>
              </a:lnSpc>
              <a:buFont typeface="Arial"/>
              <a:buChar char="•"/>
            </a:pPr>
            <a:r>
              <a:rPr lang="en-US" sz="2329">
                <a:solidFill>
                  <a:srgbClr val="000000"/>
                </a:solidFill>
                <a:latin typeface="Carlito"/>
                <a:ea typeface="Carlito"/>
                <a:cs typeface="Carlito"/>
                <a:sym typeface="Carlito"/>
              </a:rPr>
              <a:t>Example: Combine CAD + CAM system features to form digital models.</a:t>
            </a:r>
          </a:p>
          <a:p>
            <a:pPr algn="l">
              <a:lnSpc>
                <a:spcPts val="3261"/>
              </a:lnSpc>
            </a:pPr>
            <a:r>
              <a:rPr lang="en-US" sz="2329">
                <a:solidFill>
                  <a:srgbClr val="000000"/>
                </a:solidFill>
                <a:latin typeface="Carlito"/>
                <a:ea typeface="Carlito"/>
                <a:cs typeface="Carlito"/>
                <a:sym typeface="Carlito"/>
              </a:rPr>
              <a:t> </a:t>
            </a:r>
          </a:p>
          <a:p>
            <a:pPr algn="l">
              <a:lnSpc>
                <a:spcPts val="2852"/>
              </a:lnSpc>
              <a:spcBef>
                <a:spcPct val="0"/>
              </a:spcBef>
            </a:pPr>
            <a:endParaRPr lang="en-US" sz="2329">
              <a:solidFill>
                <a:srgbClr val="000000"/>
              </a:solidFill>
              <a:latin typeface="Carlito"/>
              <a:ea typeface="Carlito"/>
              <a:cs typeface="Carlito"/>
              <a:sym typeface="Carlito"/>
            </a:endParaRPr>
          </a:p>
          <a:p>
            <a:pPr algn="l">
              <a:lnSpc>
                <a:spcPts val="2852"/>
              </a:lnSpc>
              <a:spcBef>
                <a:spcPct val="0"/>
              </a:spcBef>
            </a:pPr>
            <a:endParaRPr lang="en-US" sz="2329">
              <a:solidFill>
                <a:srgbClr val="000000"/>
              </a:solidFill>
              <a:latin typeface="Carlito"/>
              <a:ea typeface="Carlito"/>
              <a:cs typeface="Carlito"/>
              <a:sym typeface="Carlit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2136</Words>
  <Application>Microsoft Office PowerPoint</Application>
  <PresentationFormat>Custom</PresentationFormat>
  <Paragraphs>212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Carlito Bold</vt:lpstr>
      <vt:lpstr>Radley</vt:lpstr>
      <vt:lpstr>Arial</vt:lpstr>
      <vt:lpstr>Carlito</vt:lpstr>
      <vt:lpstr>Radley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Digital Twins</dc:title>
  <dc:creator>Mukund Rathi</dc:creator>
  <dc:description>Presentation - Digital Twins</dc:description>
  <cp:lastModifiedBy>Mukund Rathi</cp:lastModifiedBy>
  <cp:revision>1</cp:revision>
  <dcterms:created xsi:type="dcterms:W3CDTF">2006-08-16T00:00:00Z</dcterms:created>
  <dcterms:modified xsi:type="dcterms:W3CDTF">2025-06-27T07:16:03Z</dcterms:modified>
  <dc:identifier>DAGn5r0-yoU</dc:identifier>
</cp:coreProperties>
</file>